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7" r:id="rId3"/>
    <p:sldId id="265" r:id="rId4"/>
    <p:sldId id="258" r:id="rId5"/>
    <p:sldId id="259" r:id="rId6"/>
    <p:sldId id="260" r:id="rId7"/>
    <p:sldId id="266" r:id="rId8"/>
    <p:sldId id="267" r:id="rId9"/>
    <p:sldId id="269" r:id="rId10"/>
    <p:sldId id="268" r:id="rId11"/>
    <p:sldId id="261" r:id="rId12"/>
    <p:sldId id="262" r:id="rId13"/>
    <p:sldId id="264" r:id="rId14"/>
    <p:sldId id="270" r:id="rId15"/>
    <p:sldId id="263"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764" autoAdjust="0"/>
    <p:restoredTop sz="93851" autoAdjust="0"/>
  </p:normalViewPr>
  <p:slideViewPr>
    <p:cSldViewPr>
      <p:cViewPr varScale="1">
        <p:scale>
          <a:sx n="61" d="100"/>
          <a:sy n="61" d="100"/>
        </p:scale>
        <p:origin x="-950"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9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355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355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355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608AAC9-4492-4C0C-B2D7-6CAB5A610D89}" type="slidenum">
              <a:rPr lang="en-US"/>
              <a:pPr/>
              <a:t>‹#›</a:t>
            </a:fld>
            <a:endParaRPr lang="en-US"/>
          </a:p>
        </p:txBody>
      </p:sp>
    </p:spTree>
    <p:extLst>
      <p:ext uri="{BB962C8B-B14F-4D97-AF65-F5344CB8AC3E}">
        <p14:creationId xmlns:p14="http://schemas.microsoft.com/office/powerpoint/2010/main" val="1485551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09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09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09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3C18EEA-E7AF-4451-88F6-354631CC635D}" type="slidenum">
              <a:rPr lang="en-US"/>
              <a:pPr/>
              <a:t>‹#›</a:t>
            </a:fld>
            <a:endParaRPr lang="en-US"/>
          </a:p>
        </p:txBody>
      </p:sp>
    </p:spTree>
    <p:extLst>
      <p:ext uri="{BB962C8B-B14F-4D97-AF65-F5344CB8AC3E}">
        <p14:creationId xmlns:p14="http://schemas.microsoft.com/office/powerpoint/2010/main" val="17540662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C71A74-8CDA-4F35-BEC6-097A957D0905}" type="slidenum">
              <a:rPr lang="en-US"/>
              <a:pPr/>
              <a:t>1</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D9F297-2262-472A-8482-EF24301CA72E}" type="slidenum">
              <a:rPr lang="en-US"/>
              <a:pPr/>
              <a:t>10</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141067-B215-4A8E-96F8-D84BBDBD514D}" type="slidenum">
              <a:rPr lang="en-US"/>
              <a:pPr/>
              <a:t>11</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7586B1-E29E-41E5-8A51-833F7C0925C8}" type="slidenum">
              <a:rPr lang="en-US"/>
              <a:pPr/>
              <a:t>12</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1B70F3-B8B3-4506-B512-A746001DFFCC}" type="slidenum">
              <a:rPr lang="en-US"/>
              <a:pPr/>
              <a:t>13</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429DCC-7069-409B-9C16-34D808F2EC64}" type="slidenum">
              <a:rPr lang="en-US"/>
              <a:pPr/>
              <a:t>14</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88FEBE-09B6-4A4B-83BD-9A6736BE0B29}" type="slidenum">
              <a:rPr lang="en-US"/>
              <a:pPr/>
              <a:t>15</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4E39F4-5E4A-48B6-A0AB-046A3DD01655}" type="slidenum">
              <a:rPr lang="en-US"/>
              <a:pPr/>
              <a:t>16</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9F6CE4-1827-4D75-846C-63D3CF7A0FF6}" type="slidenum">
              <a:rPr lang="en-US"/>
              <a:pPr/>
              <a:t>17</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66B957-3587-45A8-8277-C62D9F3A12C4}" type="slidenum">
              <a:rPr lang="en-US"/>
              <a:pPr/>
              <a:t>18</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BA75F7-19C6-4162-8037-16DB91C05AF1}" type="slidenum">
              <a:rPr lang="en-US"/>
              <a:pPr/>
              <a:t>19</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5A1667-1F09-4EAB-ACE5-BBB6E5FBE61A}" type="slidenum">
              <a:rPr lang="en-US"/>
              <a:pPr/>
              <a:t>2</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C1A7AD-A11F-4D80-AE3E-F7E75A5AE072}" type="slidenum">
              <a:rPr lang="en-US"/>
              <a:pPr/>
              <a:t>20</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509A8D-7041-45AC-A30C-4B7E169DF597}" type="slidenum">
              <a:rPr lang="en-US"/>
              <a:pPr/>
              <a:t>21</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791D04-E698-4BCA-9DC8-D6E1FAABFE50}" type="slidenum">
              <a:rPr lang="en-US"/>
              <a:pPr/>
              <a:t>22</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91690D-8380-4A5E-A069-5F94AA4A37EB}" type="slidenum">
              <a:rPr lang="en-US"/>
              <a:pPr/>
              <a:t>23</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2DE7DB-7BD0-41DC-862C-0A45F9D6A290}" type="slidenum">
              <a:rPr lang="en-US"/>
              <a:pPr/>
              <a:t>3</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175AB8-FF99-4E9F-A54A-46B0F311FF41}" type="slidenum">
              <a:rPr lang="en-US"/>
              <a:pPr/>
              <a:t>4</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14E15B-56EF-47E7-A135-114ED909637E}" type="slidenum">
              <a:rPr lang="en-US"/>
              <a:pPr/>
              <a:t>5</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380846-A1B7-4F4F-9A3A-A381274C7938}" type="slidenum">
              <a:rPr lang="en-US"/>
              <a:pPr/>
              <a:t>6</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E4C143-C874-4232-869D-694DD6130072}" type="slidenum">
              <a:rPr lang="en-US"/>
              <a:pPr/>
              <a:t>7</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C7665C-976A-4B29-8845-BF220862F817}" type="slidenum">
              <a:rPr lang="en-US"/>
              <a:pPr/>
              <a:t>8</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8A797A-26EB-4AA8-A427-0EBE8D0AE5B7}" type="slidenum">
              <a:rPr lang="en-US"/>
              <a:pPr/>
              <a:t>9</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7186BE4-6B84-4CFC-9CF0-54CFEAFE17A5}" type="slidenum">
              <a:rPr lang="en-US"/>
              <a:pPr/>
              <a:t>‹#›</a:t>
            </a:fld>
            <a:endParaRPr lang="en-US"/>
          </a:p>
        </p:txBody>
      </p:sp>
    </p:spTree>
    <p:extLst>
      <p:ext uri="{BB962C8B-B14F-4D97-AF65-F5344CB8AC3E}">
        <p14:creationId xmlns:p14="http://schemas.microsoft.com/office/powerpoint/2010/main" val="2720819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39E85C5-8BC1-400F-90FF-A13E999785ED}" type="slidenum">
              <a:rPr lang="en-US"/>
              <a:pPr/>
              <a:t>‹#›</a:t>
            </a:fld>
            <a:endParaRPr lang="en-US"/>
          </a:p>
        </p:txBody>
      </p:sp>
    </p:spTree>
    <p:extLst>
      <p:ext uri="{BB962C8B-B14F-4D97-AF65-F5344CB8AC3E}">
        <p14:creationId xmlns:p14="http://schemas.microsoft.com/office/powerpoint/2010/main" val="3606965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35678E-F3B3-465F-9681-DB9C95013FC9}" type="slidenum">
              <a:rPr lang="en-US"/>
              <a:pPr/>
              <a:t>‹#›</a:t>
            </a:fld>
            <a:endParaRPr lang="en-US"/>
          </a:p>
        </p:txBody>
      </p:sp>
    </p:spTree>
    <p:extLst>
      <p:ext uri="{BB962C8B-B14F-4D97-AF65-F5344CB8AC3E}">
        <p14:creationId xmlns:p14="http://schemas.microsoft.com/office/powerpoint/2010/main" val="298921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79F2ACE1-03B9-47D6-9B89-7C95199B3479}" type="slidenum">
              <a:rPr lang="en-US"/>
              <a:pPr/>
              <a:t>‹#›</a:t>
            </a:fld>
            <a:endParaRPr lang="en-US"/>
          </a:p>
        </p:txBody>
      </p:sp>
    </p:spTree>
    <p:extLst>
      <p:ext uri="{BB962C8B-B14F-4D97-AF65-F5344CB8AC3E}">
        <p14:creationId xmlns:p14="http://schemas.microsoft.com/office/powerpoint/2010/main" val="3506974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E17A4F9-8295-4E34-B9EA-240CFC6E0712}" type="slidenum">
              <a:rPr lang="en-US"/>
              <a:pPr/>
              <a:t>‹#›</a:t>
            </a:fld>
            <a:endParaRPr lang="en-US"/>
          </a:p>
        </p:txBody>
      </p:sp>
    </p:spTree>
    <p:extLst>
      <p:ext uri="{BB962C8B-B14F-4D97-AF65-F5344CB8AC3E}">
        <p14:creationId xmlns:p14="http://schemas.microsoft.com/office/powerpoint/2010/main" val="1734625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5266732E-29B8-49FA-8E33-ADE8520B3B2C}" type="slidenum">
              <a:rPr lang="en-US"/>
              <a:pPr/>
              <a:t>‹#›</a:t>
            </a:fld>
            <a:endParaRPr lang="en-US"/>
          </a:p>
        </p:txBody>
      </p:sp>
    </p:spTree>
    <p:extLst>
      <p:ext uri="{BB962C8B-B14F-4D97-AF65-F5344CB8AC3E}">
        <p14:creationId xmlns:p14="http://schemas.microsoft.com/office/powerpoint/2010/main" val="1905391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ACCB38F-42BA-4000-9DD7-C11FB6A46BFF}" type="slidenum">
              <a:rPr lang="en-US"/>
              <a:pPr/>
              <a:t>‹#›</a:t>
            </a:fld>
            <a:endParaRPr lang="en-US"/>
          </a:p>
        </p:txBody>
      </p:sp>
    </p:spTree>
    <p:extLst>
      <p:ext uri="{BB962C8B-B14F-4D97-AF65-F5344CB8AC3E}">
        <p14:creationId xmlns:p14="http://schemas.microsoft.com/office/powerpoint/2010/main" val="2442718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096C953-79A5-4E32-B61C-E5E9261B6C65}" type="slidenum">
              <a:rPr lang="en-US"/>
              <a:pPr/>
              <a:t>‹#›</a:t>
            </a:fld>
            <a:endParaRPr lang="en-US"/>
          </a:p>
        </p:txBody>
      </p:sp>
    </p:spTree>
    <p:extLst>
      <p:ext uri="{BB962C8B-B14F-4D97-AF65-F5344CB8AC3E}">
        <p14:creationId xmlns:p14="http://schemas.microsoft.com/office/powerpoint/2010/main" val="3374075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4B9ED77-1174-4103-A4A7-20348C913777}" type="slidenum">
              <a:rPr lang="en-US"/>
              <a:pPr/>
              <a:t>‹#›</a:t>
            </a:fld>
            <a:endParaRPr lang="en-US"/>
          </a:p>
        </p:txBody>
      </p:sp>
    </p:spTree>
    <p:extLst>
      <p:ext uri="{BB962C8B-B14F-4D97-AF65-F5344CB8AC3E}">
        <p14:creationId xmlns:p14="http://schemas.microsoft.com/office/powerpoint/2010/main" val="1400896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643D29-9CF3-4B65-B672-2543AE90B181}" type="slidenum">
              <a:rPr lang="en-US"/>
              <a:pPr/>
              <a:t>‹#›</a:t>
            </a:fld>
            <a:endParaRPr lang="en-US"/>
          </a:p>
        </p:txBody>
      </p:sp>
    </p:spTree>
    <p:extLst>
      <p:ext uri="{BB962C8B-B14F-4D97-AF65-F5344CB8AC3E}">
        <p14:creationId xmlns:p14="http://schemas.microsoft.com/office/powerpoint/2010/main" val="175792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9687101-DAAC-476D-B875-CDB7D83F6B82}" type="slidenum">
              <a:rPr lang="en-US"/>
              <a:pPr/>
              <a:t>‹#›</a:t>
            </a:fld>
            <a:endParaRPr lang="en-US"/>
          </a:p>
        </p:txBody>
      </p:sp>
    </p:spTree>
    <p:extLst>
      <p:ext uri="{BB962C8B-B14F-4D97-AF65-F5344CB8AC3E}">
        <p14:creationId xmlns:p14="http://schemas.microsoft.com/office/powerpoint/2010/main" val="141124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71FE62C-06B5-41AB-A4F7-B896C2B1A1E6}" type="slidenum">
              <a:rPr lang="en-US"/>
              <a:pPr/>
              <a:t>‹#›</a:t>
            </a:fld>
            <a:endParaRPr lang="en-US"/>
          </a:p>
        </p:txBody>
      </p:sp>
    </p:spTree>
    <p:extLst>
      <p:ext uri="{BB962C8B-B14F-4D97-AF65-F5344CB8AC3E}">
        <p14:creationId xmlns:p14="http://schemas.microsoft.com/office/powerpoint/2010/main" val="3188310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559DBEE-2160-4B90-8E08-681FE047CB34}" type="slidenum">
              <a:rPr lang="en-US"/>
              <a:pPr/>
              <a:t>‹#›</a:t>
            </a:fld>
            <a:endParaRPr lang="en-US"/>
          </a:p>
        </p:txBody>
      </p:sp>
    </p:spTree>
    <p:extLst>
      <p:ext uri="{BB962C8B-B14F-4D97-AF65-F5344CB8AC3E}">
        <p14:creationId xmlns:p14="http://schemas.microsoft.com/office/powerpoint/2010/main" val="4130768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4007843-44C0-462A-AE0F-1E8B98C6A759}" type="slidenum">
              <a:rPr lang="en-US"/>
              <a:pPr/>
              <a:t>‹#›</a:t>
            </a:fld>
            <a:endParaRPr lang="en-US"/>
          </a:p>
        </p:txBody>
      </p:sp>
    </p:spTree>
    <p:extLst>
      <p:ext uri="{BB962C8B-B14F-4D97-AF65-F5344CB8AC3E}">
        <p14:creationId xmlns:p14="http://schemas.microsoft.com/office/powerpoint/2010/main" val="52006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4B8320D-A6FA-4D60-B32F-FA98D2B72088}" type="slidenum">
              <a:rPr lang="en-US"/>
              <a:pPr/>
              <a:t>‹#›</a:t>
            </a:fld>
            <a:endParaRPr lang="en-US"/>
          </a:p>
        </p:txBody>
      </p:sp>
    </p:spTree>
    <p:extLst>
      <p:ext uri="{BB962C8B-B14F-4D97-AF65-F5344CB8AC3E}">
        <p14:creationId xmlns:p14="http://schemas.microsoft.com/office/powerpoint/2010/main" val="128992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AC1B068-D63A-4B7D-A7A7-7A7D53B30B00}" type="slidenum">
              <a:rPr lang="en-US"/>
              <a:pPr/>
              <a:t>‹#›</a:t>
            </a:fld>
            <a:endParaRPr lang="en-US"/>
          </a:p>
        </p:txBody>
      </p:sp>
    </p:spTree>
    <p:extLst>
      <p:ext uri="{BB962C8B-B14F-4D97-AF65-F5344CB8AC3E}">
        <p14:creationId xmlns:p14="http://schemas.microsoft.com/office/powerpoint/2010/main" val="894500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23CB7DF-FA2F-4233-9FB5-7D94F4EA4FC5}" type="slidenum">
              <a:rPr lang="en-US"/>
              <a:pPr/>
              <a:t>‹#›</a:t>
            </a:fld>
            <a:endParaRPr lang="en-US"/>
          </a:p>
        </p:txBody>
      </p:sp>
    </p:spTree>
    <p:extLst>
      <p:ext uri="{BB962C8B-B14F-4D97-AF65-F5344CB8AC3E}">
        <p14:creationId xmlns:p14="http://schemas.microsoft.com/office/powerpoint/2010/main" val="643282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5C61D51-78EE-4CA6-81EE-8533A89F4FA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hyperlink" Target="http://images.google.com/imgres?imgurl=http://www.quanloi.org/NewsFlash%20Items/David%20M%20Shribman%20Column.jpg&amp;imgrefurl=http://www.quanloi.org/NewsFlash%20Items/Vietnam%20in%20the%20News.htm&amp;h=1000&amp;w=553&amp;sz=292&amp;tbnid=ktE_GkR6YCoJ:&amp;tbnh=148&amp;tbnw=82&amp;hl=en&amp;start=38&amp;prev=/images?q=vietnam+fighting&amp;start=20&amp;hl=en&amp;lr=&amp;rls=GGLD,GGLD:2004-13,GGLD:en&amp;sa=N" TargetMode="External"/><Relationship Id="rId18" Type="http://schemas.openxmlformats.org/officeDocument/2006/relationships/image" Target="../media/image47.jpeg"/><Relationship Id="rId3" Type="http://schemas.openxmlformats.org/officeDocument/2006/relationships/hyperlink" Target="http://images.google.com/imgres?imgurl=http://www.culture-of-peace.info/ppa/muste-big.jpg&amp;imgrefurl=http://www.culture-of-peace.info/ppa/chapter5-13.html&amp;h=620&amp;w=799&amp;sz=104&amp;tbnid=AtXETgF8Be4J:&amp;tbnh=110&amp;tbnw=142&amp;hl=en&amp;start=5&amp;prev=/images?q=anti+war+vietnam&amp;hl=en&amp;lr=&amp;rls=GGLD,GGLD:2004-13,GGLD:en" TargetMode="External"/><Relationship Id="rId7" Type="http://schemas.openxmlformats.org/officeDocument/2006/relationships/hyperlink" Target="http://images.google.com/imgres?imgurl=http://www.doublestandards.org/kimphuc.jpg&amp;imgrefurl=http://www.doublestandards.org/kimphuc.html&amp;h=354&amp;w=468&amp;sz=32&amp;tbnid=DYA3AwCuVe0J:&amp;tbnh=94&amp;tbnw=124&amp;hl=en&amp;start=10&amp;prev=/images?q=war+vietnam&amp;hl=en&amp;lr=&amp;rls=GGLD,GGLD:2004-13,GGLD:en" TargetMode="External"/><Relationship Id="rId12" Type="http://schemas.openxmlformats.org/officeDocument/2006/relationships/image" Target="../media/image44.jpeg"/><Relationship Id="rId17" Type="http://schemas.openxmlformats.org/officeDocument/2006/relationships/hyperlink" Target="http://images.google.com/imgres?imgurl=http://www.english.uiuc.edu/maps/vietnam/vietphotos/05.jpg.JPG&amp;imgrefurl=http://www.english.uiuc.edu/maps/vietnam/photoessay.htm&amp;h=325&amp;w=253&amp;sz=23&amp;tbnid=Hjtr0xRyWFEJ:&amp;tbnh=113&amp;tbnw=88&amp;hl=en&amp;start=39&amp;prev=/images?q=vietnam+soldier&amp;start=20&amp;hl=en&amp;lr=&amp;rls=GGLD,GGLD:2004-13,GGLD:en&amp;sa=N" TargetMode="External"/><Relationship Id="rId2" Type="http://schemas.openxmlformats.org/officeDocument/2006/relationships/notesSlide" Target="../notesSlides/notesSlide11.xml"/><Relationship Id="rId16"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41.jpeg"/><Relationship Id="rId11" Type="http://schemas.openxmlformats.org/officeDocument/2006/relationships/hyperlink" Target="http://images.google.com/imgres?imgurl=http://history.searchbeat.com/vietnamwar/1962training.gif&amp;imgrefurl=http://history.searchbeat.com/vietnamwar/vietnam1962.htm&amp;h=200&amp;w=200&amp;sz=37&amp;tbnid=S86u6XiXU7EJ:&amp;tbnh=99&amp;tbnw=99&amp;hl=en&amp;start=15&amp;prev=/images?q=war+vietnam+jungle&amp;hl=en&amp;lr=&amp;rls=GGLD,GGLD:2004-13,GGLD:en" TargetMode="External"/><Relationship Id="rId5" Type="http://schemas.openxmlformats.org/officeDocument/2006/relationships/hyperlink" Target="http://images.google.com/imgres?imgurl=http://www.aviation-art.net/chinook.jpg&amp;imgrefurl=http://www.aviation-art.net/gallery_three.htm&amp;h=427&amp;w=594&amp;sz=60&amp;tbnid=319gHgVG1WYJ:&amp;tbnh=95&amp;tbnw=132&amp;hl=en&amp;start=6&amp;prev=/images?q=war+vietnam&amp;hl=en&amp;lr=&amp;rls=GGLD,GGLD:2004-13,GGLD:en" TargetMode="External"/><Relationship Id="rId15" Type="http://schemas.openxmlformats.org/officeDocument/2006/relationships/hyperlink" Target="http://images.google.com/imgres?imgurl=http://www.army.mil/cmh-pg/books/Vietnam/7-ff/p118.jpg&amp;imgrefurl=http://www.army.mil/cmh-pg/books/Vietnam/7-ff/FrontMatter.htm&amp;h=1396&amp;w=1128&amp;sz=264&amp;tbnid=49iNjA_a1ZkJ:&amp;tbnh=150&amp;tbnw=121&amp;hl=en&amp;start=8&amp;prev=/images?q=vietnam+soldier&amp;hl=en&amp;lr=&amp;rls=GGLD,GGLD:2004-13,GGLD:en" TargetMode="External"/><Relationship Id="rId10" Type="http://schemas.openxmlformats.org/officeDocument/2006/relationships/image" Target="../media/image43.jpeg"/><Relationship Id="rId4" Type="http://schemas.openxmlformats.org/officeDocument/2006/relationships/image" Target="../media/image40.jpeg"/><Relationship Id="rId9" Type="http://schemas.openxmlformats.org/officeDocument/2006/relationships/hyperlink" Target="http://images.google.com/imgres?imgurl=http://www.hiarmymuseumsoc.org/museum/graphics/helicopters_vietnam.jpg&amp;imgrefurl=http://www.hiarmymuseumsoc.org/museum/vietnam_war.html&amp;h=1387&amp;w=973&amp;sz=293&amp;tbnid=_Ny3UcNYQCcJ:&amp;tbnh=150&amp;tbnw=105&amp;hl=en&amp;start=53&amp;prev=/images?q=war+vietnam&amp;start=40&amp;hl=en&amp;lr=&amp;rls=GGLD,GGLD:2004-13,GGLD:en&amp;sa=N" TargetMode="External"/><Relationship Id="rId14" Type="http://schemas.openxmlformats.org/officeDocument/2006/relationships/image" Target="../media/image45.jpeg"/></Relationships>
</file>

<file path=ppt/slides/_rels/slide1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49.jpeg"/></Relationships>
</file>

<file path=ppt/slides/_rels/slide13.xml.rels><?xml version="1.0" encoding="UTF-8" standalone="yes"?>
<Relationships xmlns="http://schemas.openxmlformats.org/package/2006/relationships"><Relationship Id="rId3" Type="http://schemas.openxmlformats.org/officeDocument/2006/relationships/hyperlink" Target="http://images.google.com/imgres?imgurl=http://www.hhjm.com/rally/FortsTrailVideo/tombstone.jpg&amp;imgrefurl=http://www.hhjm.com/rally/FortsTrailVideo/&amp;h=234&amp;w=187&amp;sz=15&amp;tbnid=zcepVDJrNjIJ:&amp;tbnh=104&amp;tbnw=83&amp;hl=en&amp;start=4&amp;prev=/images?q=tombstone&amp;hl=en&amp;lr="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hyperlink" Target="http://images.google.com/imgres?imgurl=http://www.lib.niu.edu/ipo/ii9508101a.jpg&amp;imgrefurl=http://www.lib.niu.edu/ipo/ii950810.html&amp;h=419&amp;w=600&amp;sz=63&amp;tbnid=qEFZW7EraQsJ:&amp;tbnh=92&amp;tbnw=132&amp;hl=en&amp;start=42&amp;prev=/images?q=migrant+workers&amp;start=40&amp;hl=en&amp;lr=&amp;rls=GGLD,GGLD:2004-13,GGLD:en&amp;sa=N" TargetMode="External"/><Relationship Id="rId7" Type="http://schemas.openxmlformats.org/officeDocument/2006/relationships/hyperlink" Target="http://images.google.com/imgres?imgurl=http://www.mt.net/~reo/migrant.jpg&amp;imgrefurl=http://www.mt.net/~reo/sharon4.htm&amp;h=961&amp;w=1221&amp;sz=199&amp;tbnid=WtSMz70rSPkJ:&amp;tbnh=118&amp;tbnw=150&amp;hl=en&amp;start=66&amp;prev=/images?q=migrant+workers&amp;start=60&amp;hl=en&amp;lr=&amp;rls=GGLD,GGLD:2004-13,GGLD:en&amp;sa=N" TargetMode="External"/><Relationship Id="rId12" Type="http://schemas.openxmlformats.org/officeDocument/2006/relationships/image" Target="../media/image57.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54.jpeg"/><Relationship Id="rId11" Type="http://schemas.openxmlformats.org/officeDocument/2006/relationships/hyperlink" Target="http://images.google.com/imgres?imgurl=http://pbi-ibp.nrc-cnrc.gc.ca/en/bulletin/2004issue2/images/page5_02.jpg&amp;imgrefurl=http://pbi-ibp.nrc-cnrc.gc.ca/en/bulletin/2004issue2/page5.htm&amp;h=160&amp;w=241&amp;sz=20&amp;tbnid=zZZHK14la5MJ:&amp;tbnh=69&amp;tbnw=104&amp;hl=en&amp;start=153&amp;prev=/images?q=harvesting+wheat&amp;start=140&amp;hl=en&amp;lr=&amp;rls=GGLD,GGLD:2004-13,GGLD:en&amp;sa=N" TargetMode="External"/><Relationship Id="rId5" Type="http://schemas.openxmlformats.org/officeDocument/2006/relationships/hyperlink" Target="http://images.google.com/imgres?imgurl=http://www.slvdweller.com/archives/LaJaraWorkers.jpg&amp;imgrefurl=http://www.slvdweller.com/archives/cat_slv_historic_photos.html&amp;h=217&amp;w=350&amp;sz=15&amp;tbnid=8AJ03qzdyuIJ:&amp;tbnh=71&amp;tbnw=115&amp;hl=en&amp;start=52&amp;prev=/images?q=migrant+workers&amp;start=40&amp;hl=en&amp;lr=&amp;rls=GGLD,GGLD:2004-13,GGLD:en&amp;sa=N" TargetMode="External"/><Relationship Id="rId10" Type="http://schemas.openxmlformats.org/officeDocument/2006/relationships/image" Target="../media/image56.jpeg"/><Relationship Id="rId4" Type="http://schemas.openxmlformats.org/officeDocument/2006/relationships/image" Target="../media/image53.jpeg"/><Relationship Id="rId9" Type="http://schemas.openxmlformats.org/officeDocument/2006/relationships/hyperlink" Target="http://images.google.com/imgres?imgurl=http://www.baum.com.au/Dr_J_Baum/archiv_foto/small/7/7258-Harvesting_wheat._Foto_Austr._Nat._Travel._Ass.,_Au....jpg&amp;imgrefurl=http://www.baum.com.au/Dr_J_Baum/archiv_foto/karty/Polni_hospodarstvi.html&amp;h=730&amp;w=1000&amp;sz=135&amp;tbnid=wSStIo6B31kJ:&amp;tbnh=108&amp;tbnw=148&amp;hl=en&amp;start=46&amp;prev=/images?q=harvesting+wheat&amp;start=40&amp;hl=en&amp;lr=&amp;rls=GGLD,GGLD:2004-13,GGLD:en&amp;sa=N"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hyperlink" Target="http://images.google.com/imgres?imgurl=http://eclectic.ss.uci.edu/~drwhite/turks/ulla13.jpg&amp;imgrefurl=http://eclectic.ss.uci.edu/~drwhite/turks/&amp;h=473&amp;w=654&amp;sz=27&amp;tbnid=l_8i1ByUEWMJ:&amp;tbnh=98&amp;tbnw=136&amp;hl=en&amp;start=92&amp;prev=/images?q=harvesting+wheat&amp;start=80&amp;hl=en&amp;lr=&amp;rls=GGLD,GGLD:2004-13,GGLD:en&amp;sa=N" TargetMode="External"/><Relationship Id="rId7" Type="http://schemas.openxmlformats.org/officeDocument/2006/relationships/hyperlink" Target="http://images.google.com/imgres?imgurl=http://www.campsilos.org/mod2/images/9_haypeople.jpg&amp;imgrefurl=http://www.campsilos.org/mod2/teachers/r1_part5.shtml&amp;h=217&amp;w=334&amp;sz=19&amp;tbnid=HMm3tPbYIaEJ:&amp;tbnh=74&amp;tbnw=114&amp;hl=en&amp;start=152&amp;prev=/images?q=harvesting+wheat&amp;start=140&amp;hl=en&amp;lr=&amp;rls=GGLD,GGLD:2004-13,GGLD:en&amp;sa=N" TargetMode="External"/><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59.jpeg"/><Relationship Id="rId5" Type="http://schemas.openxmlformats.org/officeDocument/2006/relationships/hyperlink" Target="http://images.google.com/imgres?imgurl=http://www.hort.purdue.edu/newcrop/history/lecture32/h_11.jpg&amp;imgrefurl=http://www.hort.purdue.edu/newcrop/history/lecture32/h_11.html&amp;h=383&amp;w=600&amp;sz=111&amp;tbnid=9qsnO47CXpYJ:&amp;tbnh=84&amp;tbnw=132&amp;hl=en&amp;start=133&amp;prev=/images?q=harvesting+wheat&amp;start=120&amp;hl=en&amp;lr=&amp;rls=GGLD,GGLD:2004-13,GGLD:en&amp;sa=N" TargetMode="External"/><Relationship Id="rId4" Type="http://schemas.openxmlformats.org/officeDocument/2006/relationships/image" Target="../media/image58.jpeg"/></Relationships>
</file>

<file path=ppt/slides/_rels/slide19.xml.rels><?xml version="1.0" encoding="UTF-8" standalone="yes"?>
<Relationships xmlns="http://schemas.openxmlformats.org/package/2006/relationships"><Relationship Id="rId3" Type="http://schemas.openxmlformats.org/officeDocument/2006/relationships/hyperlink" Target="http://images.google.com/imgres?imgurl=http://www.webspawner.com/users/morparmtn/american%20dream.jpg&amp;imgrefurl=http://www.webspawner.com/users/morparmtn/&amp;h=185&amp;w=325&amp;sz=11&amp;tbnid=ouxYXowGJe4J:&amp;tbnh=64&amp;tbnw=112&amp;hl=en&amp;start=1&amp;prev=/images?q=american+dream&amp;hl=en&amp;lr="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images.google.com/imgres?imgurl=http://www.todayinliterature.com/assets/photos/s/john-steinbeck-200x315.jpg&amp;imgrefurl=http://www.todayinliterature.com/stories.asp?Event_Date=11/24/1947&amp;h=315&amp;w=200&amp;sz=11&amp;tbnid=QFItAtu5XDEJ:&amp;tbnh=112&amp;tbnw=71&amp;hl=en&amp;start=14&amp;prev=/images?q=steinbeck,+john&amp;hl=en&amp;lr=&amp;rls=GGLD,GGLD:2004-13,GGLD:en&amp;sa=N"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63.jpeg"/><Relationship Id="rId13" Type="http://schemas.openxmlformats.org/officeDocument/2006/relationships/hyperlink" Target="http://images.google.com/imgres?imgurl=http://reality.sgiweb.org/mattm/balihai/images/1930s.jpg&amp;imgrefurl=http://reality.sgiweb.org/mattm/balihai/archives/2004_10.html&amp;h=216&amp;w=328&amp;sz=73&amp;tbnid=XvvgsYBgVUwJ:&amp;tbnh=75&amp;tbnw=114&amp;hl=en&amp;start=6&amp;prev=/images?q=1930s+america&amp;hl=en&amp;lr=" TargetMode="External"/><Relationship Id="rId3" Type="http://schemas.openxmlformats.org/officeDocument/2006/relationships/hyperlink" Target="http://images.google.com/imgres?imgurl=http://www.webspawner.com/users/morparmtn/american%20dream.jpg&amp;imgrefurl=http://www.webspawner.com/users/morparmtn/&amp;h=185&amp;w=325&amp;sz=11&amp;tbnid=ouxYXowGJe4J:&amp;tbnh=64&amp;tbnw=112&amp;hl=en&amp;start=1&amp;prev=/images?q=american+dream&amp;hl=en&amp;lr=" TargetMode="External"/><Relationship Id="rId7" Type="http://schemas.openxmlformats.org/officeDocument/2006/relationships/hyperlink" Target="http://images.google.com/imgres?imgurl=http://www.library.miami.edu/umhistory/large_images/LG0033.jpg&amp;imgrefurl=http://www.library.miami.edu/umhistory/1940.html&amp;h=424&amp;w=600&amp;sz=64&amp;tbnid=pebKBo7hKTkJ:&amp;tbnh=93&amp;tbnw=132&amp;hl=en&amp;start=26&amp;prev=/images?q=1940s+america&amp;start=20&amp;hl=en&amp;lr=&amp;sa=N" TargetMode="External"/><Relationship Id="rId12" Type="http://schemas.openxmlformats.org/officeDocument/2006/relationships/image" Target="../media/image65.jpeg"/><Relationship Id="rId2" Type="http://schemas.openxmlformats.org/officeDocument/2006/relationships/notesSlide" Target="../notesSlides/notesSlide20.xml"/><Relationship Id="rId16" Type="http://schemas.openxmlformats.org/officeDocument/2006/relationships/image" Target="../media/image67.jpeg"/><Relationship Id="rId1" Type="http://schemas.openxmlformats.org/officeDocument/2006/relationships/slideLayout" Target="../slideLayouts/slideLayout2.xml"/><Relationship Id="rId6" Type="http://schemas.openxmlformats.org/officeDocument/2006/relationships/image" Target="../media/image62.jpeg"/><Relationship Id="rId11" Type="http://schemas.openxmlformats.org/officeDocument/2006/relationships/hyperlink" Target="http://images.google.com/imgres?imgurl=http://dyk.homestead.com/files/REAL432.jpg&amp;imgrefurl=http://dyk.homestead.com/DDN4C.html&amp;h=205&amp;w=271&amp;sz=11&amp;tbnid=6ysRYXDeV1cJ:&amp;tbnh=81&amp;tbnw=107&amp;hl=en&amp;start=90&amp;prev=/images?q=1940s+america&amp;start=80&amp;hl=en&amp;lr=&amp;sa=N" TargetMode="External"/><Relationship Id="rId5" Type="http://schemas.openxmlformats.org/officeDocument/2006/relationships/hyperlink" Target="http://images.google.com/imgres?imgurl=http://www.northropcamp.org/images/1940/car40.jpeg&amp;imgrefurl=http://www.northropcamp.org/years/1940.html&amp;h=267&amp;w=240&amp;sz=22&amp;tbnid=tlQ5QLabHG8J:&amp;tbnh=108&amp;tbnw=97&amp;hl=en&amp;start=13&amp;prev=/images?q=1940+car&amp;hl=en&amp;lr=" TargetMode="External"/><Relationship Id="rId15" Type="http://schemas.openxmlformats.org/officeDocument/2006/relationships/hyperlink" Target="http://images.google.com/imgres?imgurl=http://www.murphsplace.com/lombard/images/rand.jpg&amp;imgrefurl=http://www.murphsplace.com/lombard/thirties.html&amp;h=207&amp;w=179&amp;sz=12&amp;tbnid=xup_GvHFq1AJ:&amp;tbnh=99&amp;tbnw=86&amp;hl=en&amp;start=12&amp;prev=/images?q=1930s+america&amp;hl=en&amp;lr=" TargetMode="External"/><Relationship Id="rId10" Type="http://schemas.openxmlformats.org/officeDocument/2006/relationships/image" Target="../media/image64.jpeg"/><Relationship Id="rId4" Type="http://schemas.openxmlformats.org/officeDocument/2006/relationships/image" Target="../media/image61.jpeg"/><Relationship Id="rId9" Type="http://schemas.openxmlformats.org/officeDocument/2006/relationships/hyperlink" Target="http://images.google.com/imgres?imgurl=http://www.pbs.org/wgbh/amex/missamerica/gallery/images/08.jpg&amp;imgrefurl=http://www.pbs.org/wgbh/amex/missamerica/gallery/gal_missamerica_08.html&amp;h=280&amp;w=365&amp;sz=33&amp;tbnid=LgU-ScEwRvoJ:&amp;tbnh=90&amp;tbnw=117&amp;hl=en&amp;start=37&amp;prev=/images?q=1940s+america&amp;start=20&amp;hl=en&amp;lr=&amp;sa=N" TargetMode="External"/><Relationship Id="rId14" Type="http://schemas.openxmlformats.org/officeDocument/2006/relationships/image" Target="../media/image66.jpeg"/></Relationships>
</file>

<file path=ppt/slides/_rels/slide21.xml.rels><?xml version="1.0" encoding="UTF-8" standalone="yes"?>
<Relationships xmlns="http://schemas.openxmlformats.org/package/2006/relationships"><Relationship Id="rId8" Type="http://schemas.openxmlformats.org/officeDocument/2006/relationships/hyperlink" Target="http://images.google.com/imgres?imgurl=http://www.english.uiuc.edu/maps/depression/images/sm_train.jpg&amp;imgrefurl=http://www.english.uiuc.edu/maps/depression/depression.htm&amp;h=295&amp;w=300&amp;sz=69&amp;tbnid=GgMBh0rZV_UJ:&amp;tbnh=109&amp;tbnw=111&amp;hl=en&amp;start=13&amp;prev=/images?q=great+depression+&amp;hl=en&amp;lr=" TargetMode="External"/><Relationship Id="rId3" Type="http://schemas.openxmlformats.org/officeDocument/2006/relationships/image" Target="../media/image68.jpeg"/><Relationship Id="rId7" Type="http://schemas.openxmlformats.org/officeDocument/2006/relationships/image" Target="../media/image70.jpeg"/><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hyperlink" Target="http://images.google.com/imgres?imgurl=http://www.nps.gov/elro/images/fdrl_hooverville.jpg&amp;imgrefurl=http://www.nps.gov/elro/glossary/great-depression.htm&amp;h=200&amp;w=277&amp;sz=7&amp;tbnid=YCeHrZ6nbdgJ:&amp;tbnh=78&amp;tbnw=108&amp;hl=en&amp;start=9&amp;prev=/images?q=great+depression+&amp;hl=en&amp;lr=" TargetMode="External"/><Relationship Id="rId11" Type="http://schemas.openxmlformats.org/officeDocument/2006/relationships/image" Target="../media/image72.jpeg"/><Relationship Id="rId5" Type="http://schemas.openxmlformats.org/officeDocument/2006/relationships/image" Target="../media/image69.jpeg"/><Relationship Id="rId10" Type="http://schemas.openxmlformats.org/officeDocument/2006/relationships/hyperlink" Target="http://images.google.com/imgres?imgurl=http://www.oah.org/pubs/magazine/greatdepression/img/christmas.jpg&amp;imgrefurl=http://www.oah.org/pubs/magazine/greatdepression/stevens-fogel-photos.html&amp;h=556&amp;w=855&amp;sz=159&amp;tbnid=6IyhCD1qy7YJ:&amp;tbnh=93&amp;tbnw=143&amp;hl=en&amp;start=19&amp;prev=/images?q=great+depression+&amp;hl=en&amp;lr=" TargetMode="External"/><Relationship Id="rId4" Type="http://schemas.openxmlformats.org/officeDocument/2006/relationships/hyperlink" Target="http://images.google.com/imgres?imgurl=http://www.bergen.org/AAST/Projects/depression/images/soup.jpg&amp;imgrefurl=http://www.bergen.org/AAST/Projects/depression/problems.html&amp;h=232&amp;w=323&amp;sz=24&amp;tbnid=5jWVST3qKMQJ:&amp;tbnh=81&amp;tbnw=113&amp;hl=en&amp;start=3&amp;prev=/images?q=great+depression+&amp;hl=en&amp;lr=" TargetMode="External"/><Relationship Id="rId9" Type="http://schemas.openxmlformats.org/officeDocument/2006/relationships/image" Target="../media/image7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hyperlink" Target="http://www.dorothea-lange.org/gallary_fields/template_expanded%20gallary_peapickers.htm" TargetMode="External"/><Relationship Id="rId18"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3.jpeg"/><Relationship Id="rId17" Type="http://schemas.openxmlformats.org/officeDocument/2006/relationships/hyperlink" Target="http://www.dorothea-lange.org/gallary_fields/template_expanded%20gallary_family.htm" TargetMode="External"/><Relationship Id="rId2" Type="http://schemas.openxmlformats.org/officeDocument/2006/relationships/notesSlide" Target="../notesSlides/notesSlide3.xml"/><Relationship Id="rId16"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hyperlink" Target="http://www.dorothea-lange.org/gallary_fields/template_expanded%20gallary_ditched.htm" TargetMode="External"/><Relationship Id="rId5" Type="http://schemas.openxmlformats.org/officeDocument/2006/relationships/image" Target="../media/image8.jpeg"/><Relationship Id="rId15" Type="http://schemas.openxmlformats.org/officeDocument/2006/relationships/hyperlink" Target="http://www.dorothea-lange.org/gallary_fields/template_expanded%20gallary_jobless.htm" TargetMode="External"/><Relationship Id="rId10" Type="http://schemas.openxmlformats.org/officeDocument/2006/relationships/image" Target="../media/image12.jpeg"/><Relationship Id="rId4" Type="http://schemas.openxmlformats.org/officeDocument/2006/relationships/image" Target="../media/image7.jpeg"/><Relationship Id="rId9" Type="http://schemas.openxmlformats.org/officeDocument/2006/relationships/hyperlink" Target="http://www.dorothea-lange.org/gallary_fields/template_expanded%20gallary_looking.htm" TargetMode="External"/><Relationship Id="rId1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3.jpeg"/><Relationship Id="rId3" Type="http://schemas.openxmlformats.org/officeDocument/2006/relationships/hyperlink" Target="http://images.google.com/imgres?imgurl=http://www.bookstellyouwhy.com/home/books/1364.jpg&amp;imgrefurl=http://www.bookstellyouwhy.com/&amp;h=384&amp;w=278&amp;sz=30&amp;tbnid=lYY5yY0RjdQJ:&amp;tbnh=119&amp;tbnw=86&amp;hl=en&amp;start=19&amp;prev=/images?q=steinbeck,+john&amp;hl=en&amp;lr=&amp;rls=GGLD,GGLD:2004-13,GGLD:en&amp;sa=N" TargetMode="External"/><Relationship Id="rId7" Type="http://schemas.openxmlformats.org/officeDocument/2006/relationships/hyperlink" Target="http://images.google.com/imgres?imgurl=http://www.pace.edu/library/pages/links/steinbeck/tortilla%20flatt%20SMALL.jpg&amp;imgrefurl=http://www.pace.edu/library/pages/links/steinbeck/steinbeck.htm&amp;h=1055&amp;w=720&amp;sz=209&amp;tbnid=-xaQq8Nexm4J:&amp;tbnh=149&amp;tbnw=102&amp;hl=en&amp;start=26&amp;prev=/images?q=steinbeck,+john&amp;start=20&amp;hl=en&amp;lr=&amp;rls=GGLD,GGLD:2004-13,GGLD:en&amp;sa=N" TargetMode="External"/><Relationship Id="rId12" Type="http://schemas.openxmlformats.org/officeDocument/2006/relationships/hyperlink" Target="http://images.google.com/imgres?imgurl=http://www.khbooks.com/featured_books/book-pix/steinbeck1.jpg&amp;imgrefurl=http://www.khbooks.com/featured_books/inventory.htm&amp;h=654&amp;w=452&amp;sz=24&amp;tbnid=4fbvvdSD_-gJ:&amp;tbnh=135&amp;tbnw=93&amp;hl=en&amp;start=57&amp;prev=/images?q=steinbeck,+john&amp;start=40&amp;hl=en&amp;lr=&amp;rls=GGLD,GGLD:2004-13,GGLD:en&amp;sa=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2.jpeg"/><Relationship Id="rId5" Type="http://schemas.openxmlformats.org/officeDocument/2006/relationships/hyperlink" Target="http://images.google.com/imgres?imgurl=http://www.valleybooks.net/valleybooks/images/items/1942.jpg&amp;imgrefurl=http://www.valleybooks.net/cgi-bin/valleybooks/featured.html&amp;h=303&amp;w=200&amp;sz=29&amp;tbnid=NyYEhN1IrVoJ:&amp;tbnh=111&amp;tbnw=73&amp;hl=en&amp;start=5&amp;prev=/images?q=steinbeck,+john&amp;hl=en&amp;lr=&amp;rls=GGLD,GGLD:2004-13,GGLD:en&amp;sa=N" TargetMode="External"/><Relationship Id="rId10" Type="http://schemas.openxmlformats.org/officeDocument/2006/relationships/image" Target="../media/image21.jpeg"/><Relationship Id="rId4" Type="http://schemas.openxmlformats.org/officeDocument/2006/relationships/image" Target="../media/image18.jpeg"/><Relationship Id="rId9" Type="http://schemas.openxmlformats.org/officeDocument/2006/relationships/hyperlink" Target="http://images.google.com/imgres?imgurl=http://www.moesbooks.net/pics/22531.jpg&amp;imgrefurl=http://www.moesbooks.com/cgi-bin/moe/22531.html&amp;h=500&amp;w=348&amp;sz=45&amp;tbnid=iqjZATiTECsJ:&amp;tbnh=126&amp;tbnw=88&amp;hl=en&amp;start=56&amp;prev=/images?q=steinbeck,+john&amp;start=40&amp;hl=en&amp;lr=&amp;rls=GGLD,GGLD:2004-13,GGLD:en&amp;sa=N" TargetMode="External"/><Relationship Id="rId1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hyperlink" Target="http://images.google.com/imgres?imgurl=http://www.pace.edu/library/pages/links/steinbeck/tortilla%20flatt%20SMALL.jpg&amp;imgrefurl=http://www.pace.edu/library/pages/links/steinbeck/steinbeck.htm&amp;h=1055&amp;w=720&amp;sz=209&amp;tbnid=-xaQq8Nexm4J:&amp;tbnh=149&amp;tbnw=102&amp;hl=en&amp;start=26&amp;prev=/images?q=steinbeck,+john&amp;start=20&amp;hl=en&amp;lr=&amp;rls=GGLD,GGLD:2004-13,GGLD:en&amp;sa=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hyperlink" Target="http://images.google.com/imgres?imgurl=http://www.footlightsgallery.com/imagelg/wrath.jpg&amp;imgrefurl=http://www.footlightsgallery.com/newcattext.htm&amp;h=470&amp;w=300&amp;sz=53&amp;tbnid=gcVIXOSDQMAJ:&amp;tbnh=124&amp;tbnw=79&amp;hl=en&amp;start=2&amp;prev=/images?q=grapes+of+wrath&amp;hl=en&amp;lr=&amp;rls=GGLD,GGLD:2004-13,GGLD:en&amp;sa=N" TargetMode="External"/><Relationship Id="rId7"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memory.loc.gov/cgi-bin/displayPhoto.pl?path=/afc/afcts/images/p014&amp;topImages=0001r.jpg&amp;topLinks=0001u.tif&amp;displayProfile=4&amp;dir=ammem&amp;itemLink=S?ammem/toddbib:@field(DOCID(p014))" TargetMode="Externa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openxmlformats.org/officeDocument/2006/relationships/hyperlink" Target="http://images.google.com/imgres?imgurl=http://www.angelfire.com/ny5/msgfisher/ww2-p.jpg&amp;imgrefurl=http://www.angelfire.com/ny5/msgfisher/ww2pic.html&amp;h=597&amp;w=750&amp;sz=39&amp;tbnid=pcPKXMomJj0J:&amp;tbnh=111&amp;tbnw=139&amp;hl=en&amp;start=14&amp;prev=/images?q=ww2&amp;hl=en&amp;lr=&amp;rls=GGLD,GGLD:2004-13,GGLD:en&amp;sa=N" TargetMode="External"/><Relationship Id="rId13"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1.jpeg"/><Relationship Id="rId12" Type="http://schemas.openxmlformats.org/officeDocument/2006/relationships/hyperlink" Target="http://images.google.com/imgres?imgurl=http://www.njchurchscape.com/Pomona-chapel.jpg&amp;imgrefurl=http://www.njchurchscape.com/Pomona-UnionChapel.html&amp;h=292&amp;w=250&amp;sz=13&amp;tbnid=nKj5wzsfMPAJ:&amp;tbnh=111&amp;tbnw=95&amp;hl=en&amp;start=103&amp;prev=/images?q=chapel&amp;start=100&amp;hl=en&amp;lr=&amp;sa=N"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images.google.com/imgres?imgurl=http://www.informationwar.org/wars%20gallery/ww2-at-home.jpg&amp;imgrefurl=http://www.informationwar.org/wars%20gallery/&amp;h=341&amp;w=230&amp;sz=53&amp;tbnid=JtZhQb0xWjMJ:&amp;tbnh=114&amp;tbnw=77&amp;hl=en&amp;start=24&amp;prev=/images?q=ww2&amp;start=20&amp;hl=en&amp;lr=&amp;rls=GGLD,GGLD:2004-13,GGLD:en&amp;sa=N" TargetMode="External"/><Relationship Id="rId11" Type="http://schemas.openxmlformats.org/officeDocument/2006/relationships/image" Target="../media/image33.jpeg"/><Relationship Id="rId5" Type="http://schemas.openxmlformats.org/officeDocument/2006/relationships/image" Target="../media/image30.jpeg"/><Relationship Id="rId15" Type="http://schemas.openxmlformats.org/officeDocument/2006/relationships/image" Target="../media/image35.jpeg"/><Relationship Id="rId10" Type="http://schemas.openxmlformats.org/officeDocument/2006/relationships/hyperlink" Target="http://images.google.com/imgres?imgurl=http://www.contifilms.com/1/images/past/ww2.jpg&amp;imgrefurl=http://www.contifilms.com/1/fxpast_feat_main.htm&amp;h=480&amp;w=640&amp;sz=20&amp;tbnid=xPjwkB_OoE4J:&amp;tbnh=101&amp;tbnw=135&amp;hl=en&amp;start=39&amp;prev=/images?q=ww2&amp;start=20&amp;hl=en&amp;lr=&amp;rls=GGLD,GGLD:2004-13,GGLD:en&amp;sa=N" TargetMode="External"/><Relationship Id="rId4" Type="http://schemas.openxmlformats.org/officeDocument/2006/relationships/hyperlink" Target="http://images.google.com/imgres?imgurl=http://ww2.lafayette.edu/~hollidac/obit.jpg&amp;imgrefurl=http://ww2.lafayette.edu/~hollidac/jackalope.html&amp;h=1242&amp;w=1500&amp;sz=192&amp;tbnid=oQleRi8j7FAJ:&amp;tbnh=124&amp;tbnw=150&amp;hl=en&amp;start=1&amp;prev=/images?q=ww2&amp;hl=en&amp;lr=&amp;rls=GGLD,GGLD:2004-13,GGLD:en" TargetMode="External"/><Relationship Id="rId9" Type="http://schemas.openxmlformats.org/officeDocument/2006/relationships/image" Target="../media/image32.jpeg"/><Relationship Id="rId14" Type="http://schemas.openxmlformats.org/officeDocument/2006/relationships/hyperlink" Target="http://images.google.com/imgres?imgurl=http://www.sites.si.edu/images/exhibits/father1.jpg&amp;imgrefurl=http://www.sites.si.edu/exhibitions/exhibit_main.asp?id=46&amp;h=209&amp;w=167&amp;sz=8&amp;tbnid=2WSHqBuHKdYJ:&amp;tbnh=99&amp;tbnw=79&amp;hl=en&amp;start=21&amp;prev=/images?q=salinas+california&amp;start=20&amp;hl=en&amp;lr=&amp;sa=N"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hyperlink" Target="http://lcweb2.loc.gov/cgi-bin/query/S?ammem/toddbib:@field(DOCID(p009))" TargetMode="External"/><Relationship Id="rId7" Type="http://schemas.openxmlformats.org/officeDocument/2006/relationships/hyperlink" Target="http://images.google.com/imgres?imgurl=http://www.dkcellars.com/articlesETC/migrant.jpg&amp;imgrefurl=http://www.dkcellars.com/adair.htm&amp;h=316&amp;w=412&amp;sz=97&amp;tbnid=IOpF9veJMoMJ:&amp;tbnh=92&amp;tbnw=120&amp;hl=en&amp;start=19&amp;prev=/images?q=migrant+workers&amp;hl=en&amp;lr=&amp;rls=GGLD,GGLD:2004-13,GGLD:e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7.jpeg"/><Relationship Id="rId5" Type="http://schemas.openxmlformats.org/officeDocument/2006/relationships/hyperlink" Target="http://images.google.com/imgres?imgurl=http://newdeal.feri.org/images/r80.gif&amp;imgrefurl=http://newdeal.feri.org/library/r80.htm&amp;h=490&amp;w=500&amp;sz=97&amp;tbnid=j8gy5tU3TccJ:&amp;tbnh=124&amp;tbnw=127&amp;hl=en&amp;start=2&amp;prev=/images?q=migrant+workers&amp;hl=en&amp;lr=&amp;rls=GGLD,GGLD:2004-13,GGLD:en" TargetMode="External"/><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914400"/>
            <a:ext cx="7772400" cy="2286000"/>
          </a:xfrm>
        </p:spPr>
        <p:txBody>
          <a:bodyPr/>
          <a:lstStyle/>
          <a:p>
            <a:r>
              <a:rPr lang="en-US" sz="5200">
                <a:latin typeface="Book Antiqua" pitchFamily="18" charset="0"/>
              </a:rPr>
              <a:t>John Steinbeck</a:t>
            </a:r>
            <a:r>
              <a:rPr lang="en-US">
                <a:latin typeface="Book Antiqua" pitchFamily="18" charset="0"/>
              </a:rPr>
              <a:t> </a:t>
            </a:r>
            <a:br>
              <a:rPr lang="en-US">
                <a:latin typeface="Book Antiqua" pitchFamily="18" charset="0"/>
              </a:rPr>
            </a:br>
            <a:r>
              <a:rPr lang="en-US" sz="3800">
                <a:latin typeface="Book Antiqua" pitchFamily="18" charset="0"/>
              </a:rPr>
              <a:t>One of The Great American </a:t>
            </a:r>
            <a:br>
              <a:rPr lang="en-US" sz="3800">
                <a:latin typeface="Book Antiqua" pitchFamily="18" charset="0"/>
              </a:rPr>
            </a:br>
            <a:r>
              <a:rPr lang="en-US" sz="3800">
                <a:latin typeface="Book Antiqua" pitchFamily="18" charset="0"/>
              </a:rPr>
              <a:t>Writers of the 20</a:t>
            </a:r>
            <a:r>
              <a:rPr lang="en-US" sz="3800" baseline="30000">
                <a:latin typeface="Book Antiqua" pitchFamily="18" charset="0"/>
              </a:rPr>
              <a:t>th</a:t>
            </a:r>
            <a:r>
              <a:rPr lang="en-US" sz="3800">
                <a:latin typeface="Book Antiqua" pitchFamily="18" charset="0"/>
              </a:rPr>
              <a:t> Century</a:t>
            </a:r>
            <a:endParaRPr lang="en-US" sz="3800" i="1">
              <a:latin typeface="Book Antiqua" pitchFamily="18" charset="0"/>
            </a:endParaRPr>
          </a:p>
        </p:txBody>
      </p:sp>
      <p:pic>
        <p:nvPicPr>
          <p:cNvPr id="2060" name="Picture 12" descr="John Steinbe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600" y="3505200"/>
            <a:ext cx="2206625" cy="282892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276600"/>
            <a:ext cx="2143125" cy="329565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john-steinbeck-200x3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429000"/>
            <a:ext cx="1905000" cy="2933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sz="half" idx="3"/>
          </p:nvPr>
        </p:nvSpPr>
        <p:spPr>
          <a:xfrm>
            <a:off x="2438400" y="609600"/>
            <a:ext cx="6324600" cy="5867400"/>
          </a:xfrm>
        </p:spPr>
        <p:txBody>
          <a:bodyPr/>
          <a:lstStyle/>
          <a:p>
            <a:pPr>
              <a:lnSpc>
                <a:spcPct val="90000"/>
              </a:lnSpc>
            </a:pPr>
            <a:r>
              <a:rPr lang="en-US" sz="2200">
                <a:latin typeface="Book Antiqua" pitchFamily="18" charset="0"/>
              </a:rPr>
              <a:t>In 1948 he moved back to Monterey.  A year later he met Elaine Scott, who in 1950 became his third wife.</a:t>
            </a:r>
          </a:p>
          <a:p>
            <a:pPr>
              <a:lnSpc>
                <a:spcPct val="90000"/>
              </a:lnSpc>
            </a:pPr>
            <a:endParaRPr lang="en-US" sz="2200">
              <a:latin typeface="Book Antiqua" pitchFamily="18" charset="0"/>
            </a:endParaRPr>
          </a:p>
          <a:p>
            <a:pPr>
              <a:lnSpc>
                <a:spcPct val="90000"/>
              </a:lnSpc>
            </a:pPr>
            <a:r>
              <a:rPr lang="en-US" sz="2200">
                <a:latin typeface="Book Antiqua" pitchFamily="18" charset="0"/>
              </a:rPr>
              <a:t>Although he continued to write and publish, he never felt at ease in his life, and once wrote to an aspiring writer from Salinas: </a:t>
            </a:r>
          </a:p>
          <a:p>
            <a:pPr>
              <a:lnSpc>
                <a:spcPct val="90000"/>
              </a:lnSpc>
            </a:pPr>
            <a:endParaRPr lang="en-US" sz="2200">
              <a:latin typeface="Book Antiqua" pitchFamily="18" charset="0"/>
            </a:endParaRPr>
          </a:p>
          <a:p>
            <a:pPr>
              <a:lnSpc>
                <a:spcPct val="90000"/>
              </a:lnSpc>
              <a:buFontTx/>
              <a:buNone/>
            </a:pPr>
            <a:r>
              <a:rPr lang="en-US" sz="2200">
                <a:latin typeface="Book Antiqua" pitchFamily="18" charset="0"/>
              </a:rPr>
              <a:t>		</a:t>
            </a:r>
            <a:r>
              <a:rPr lang="en-US" sz="2200" i="1">
                <a:latin typeface="Book Antiqua" pitchFamily="18" charset="0"/>
              </a:rPr>
              <a:t>“Don't think for a moment that you will ever be forgiven for being what they call ‘different.’ You won’t! I still have not been forgiven. Only when I am delivered in a pine box will I be considered ‘safe.’ After I had written the Grapes of Wrath the librarians at the Salinas Public Library, who had known my folks remarked that is was lucky my parents were dead so that they did not have to suffer this shame.”  </a:t>
            </a:r>
          </a:p>
          <a:p>
            <a:pPr>
              <a:lnSpc>
                <a:spcPct val="90000"/>
              </a:lnSpc>
            </a:pPr>
            <a:endParaRPr lang="en-US" sz="2200" i="1">
              <a:latin typeface="Book Antiqua" pitchFamily="18" charset="0"/>
            </a:endParaRPr>
          </a:p>
        </p:txBody>
      </p:sp>
      <p:pic>
        <p:nvPicPr>
          <p:cNvPr id="14344" name="Picture 8" descr="w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2005013" cy="4659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381000"/>
            <a:ext cx="8229600" cy="5745163"/>
          </a:xfrm>
        </p:spPr>
        <p:txBody>
          <a:bodyPr/>
          <a:lstStyle/>
          <a:p>
            <a:pPr>
              <a:lnSpc>
                <a:spcPct val="90000"/>
              </a:lnSpc>
            </a:pPr>
            <a:r>
              <a:rPr lang="en-US" sz="2800">
                <a:latin typeface="Book Antiqua" pitchFamily="18" charset="0"/>
              </a:rPr>
              <a:t>One of Steinbeck’s two sons fought in the Vietnam War, while Steinbeck himself was in Asia covering the war for </a:t>
            </a:r>
            <a:r>
              <a:rPr lang="en-US" sz="2800" i="1">
                <a:latin typeface="Book Antiqua" pitchFamily="18" charset="0"/>
              </a:rPr>
              <a:t>Newsday</a:t>
            </a:r>
            <a:r>
              <a:rPr lang="en-US" sz="2800">
                <a:latin typeface="Book Antiqua" pitchFamily="18" charset="0"/>
              </a:rPr>
              <a:t>, a Long Island newspaper.  </a:t>
            </a:r>
          </a:p>
          <a:p>
            <a:pPr>
              <a:lnSpc>
                <a:spcPct val="90000"/>
              </a:lnSpc>
            </a:pPr>
            <a:endParaRPr lang="en-US" sz="2800">
              <a:latin typeface="Book Antiqua" pitchFamily="18" charset="0"/>
            </a:endParaRPr>
          </a:p>
          <a:p>
            <a:pPr>
              <a:lnSpc>
                <a:spcPct val="90000"/>
              </a:lnSpc>
            </a:pPr>
            <a:endParaRPr lang="en-US" sz="2800">
              <a:latin typeface="Book Antiqua" pitchFamily="18" charset="0"/>
            </a:endParaRPr>
          </a:p>
          <a:p>
            <a:pPr>
              <a:lnSpc>
                <a:spcPct val="90000"/>
              </a:lnSpc>
            </a:pPr>
            <a:endParaRPr lang="en-US" sz="2800">
              <a:latin typeface="Book Antiqua" pitchFamily="18" charset="0"/>
            </a:endParaRPr>
          </a:p>
          <a:p>
            <a:pPr>
              <a:lnSpc>
                <a:spcPct val="90000"/>
              </a:lnSpc>
            </a:pPr>
            <a:endParaRPr lang="en-US" sz="2800">
              <a:latin typeface="Book Antiqua" pitchFamily="18" charset="0"/>
            </a:endParaRPr>
          </a:p>
          <a:p>
            <a:pPr>
              <a:lnSpc>
                <a:spcPct val="90000"/>
              </a:lnSpc>
            </a:pPr>
            <a:r>
              <a:rPr lang="en-US" sz="2800">
                <a:latin typeface="Book Antiqua" pitchFamily="18" charset="0"/>
              </a:rPr>
              <a:t>Steinbeck lost a number of friends </a:t>
            </a:r>
          </a:p>
          <a:p>
            <a:pPr>
              <a:lnSpc>
                <a:spcPct val="90000"/>
              </a:lnSpc>
              <a:buFontTx/>
              <a:buNone/>
            </a:pPr>
            <a:r>
              <a:rPr lang="en-US" sz="2800">
                <a:latin typeface="Book Antiqua" pitchFamily="18" charset="0"/>
              </a:rPr>
              <a:t>during the anti-war movement due to </a:t>
            </a:r>
          </a:p>
          <a:p>
            <a:pPr>
              <a:lnSpc>
                <a:spcPct val="90000"/>
              </a:lnSpc>
              <a:buFontTx/>
              <a:buNone/>
            </a:pPr>
            <a:r>
              <a:rPr lang="en-US" sz="2800">
                <a:latin typeface="Book Antiqua" pitchFamily="18" charset="0"/>
              </a:rPr>
              <a:t>his open support of the war and </a:t>
            </a:r>
          </a:p>
          <a:p>
            <a:pPr>
              <a:lnSpc>
                <a:spcPct val="90000"/>
              </a:lnSpc>
              <a:buFontTx/>
              <a:buNone/>
            </a:pPr>
            <a:r>
              <a:rPr lang="en-US" sz="2800">
                <a:latin typeface="Book Antiqua" pitchFamily="18" charset="0"/>
              </a:rPr>
              <a:t>America’s involvement</a:t>
            </a:r>
            <a:r>
              <a:rPr lang="en-US" sz="2800"/>
              <a:t> </a:t>
            </a:r>
          </a:p>
        </p:txBody>
      </p:sp>
      <p:pic>
        <p:nvPicPr>
          <p:cNvPr id="7173" name="Picture 5" descr="muste-bi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4114800"/>
            <a:ext cx="2209800" cy="1711325"/>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chinook">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2532063"/>
            <a:ext cx="1866900" cy="1344612"/>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kimphuc">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600" y="5410200"/>
            <a:ext cx="1657350" cy="1255713"/>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1" descr="helicopters_vietnam">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1752600"/>
            <a:ext cx="1387475" cy="1981200"/>
          </a:xfrm>
          <a:prstGeom prst="rect">
            <a:avLst/>
          </a:prstGeom>
          <a:noFill/>
          <a:extLst>
            <a:ext uri="{909E8E84-426E-40DD-AFC4-6F175D3DCCD1}">
              <a14:hiddenFill xmlns:a14="http://schemas.microsoft.com/office/drawing/2010/main">
                <a:solidFill>
                  <a:srgbClr val="FFFFFF"/>
                </a:solidFill>
              </a14:hiddenFill>
            </a:ext>
          </a:extLst>
        </p:spPr>
      </p:pic>
      <p:pic>
        <p:nvPicPr>
          <p:cNvPr id="7181" name="Picture 13" descr="1962trainin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8000" y="2133600"/>
            <a:ext cx="13589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7185" name="Picture 17" descr="David%2520M%2520Shribman%2520Column">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77200" y="1066800"/>
            <a:ext cx="85725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7189" name="Picture 21" descr="p118">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28800" y="2438400"/>
            <a:ext cx="115252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7191" name="Picture 23" descr="05">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9600" y="2133600"/>
            <a:ext cx="1127125" cy="144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sz="half" idx="2"/>
          </p:nvPr>
        </p:nvSpPr>
        <p:spPr>
          <a:xfrm>
            <a:off x="4648200" y="685800"/>
            <a:ext cx="4038600" cy="5440363"/>
          </a:xfrm>
        </p:spPr>
        <p:txBody>
          <a:bodyPr/>
          <a:lstStyle/>
          <a:p>
            <a:r>
              <a:rPr lang="en-US" sz="2400">
                <a:latin typeface="Book Antiqua" pitchFamily="18" charset="0"/>
              </a:rPr>
              <a:t>Steinbeck’s last two books were nonfiction.</a:t>
            </a:r>
          </a:p>
          <a:p>
            <a:r>
              <a:rPr lang="en-US" sz="2400" i="1">
                <a:latin typeface="Book Antiqua" pitchFamily="18" charset="0"/>
              </a:rPr>
              <a:t>Travels with Charly in Search of America</a:t>
            </a:r>
            <a:r>
              <a:rPr lang="en-US" sz="2400">
                <a:latin typeface="Book Antiqua" pitchFamily="18" charset="0"/>
              </a:rPr>
              <a:t> was an account of his trip from Maine to California with his poodle, Charly.</a:t>
            </a:r>
          </a:p>
          <a:p>
            <a:r>
              <a:rPr lang="en-US" sz="2400">
                <a:latin typeface="Book Antiqua" pitchFamily="18" charset="0"/>
              </a:rPr>
              <a:t>His final book, </a:t>
            </a:r>
            <a:r>
              <a:rPr lang="en-US" sz="2400" i="1">
                <a:latin typeface="Book Antiqua" pitchFamily="18" charset="0"/>
              </a:rPr>
              <a:t>America and the Americans,</a:t>
            </a:r>
            <a:r>
              <a:rPr lang="en-US" sz="2400">
                <a:latin typeface="Book Antiqua" pitchFamily="18" charset="0"/>
              </a:rPr>
              <a:t> was about his belief that in time,  America would once again feel united.</a:t>
            </a:r>
            <a:endParaRPr lang="en-US" sz="2400" i="1">
              <a:latin typeface="Book Antiqua" pitchFamily="18" charset="0"/>
            </a:endParaRPr>
          </a:p>
        </p:txBody>
      </p:sp>
      <p:pic>
        <p:nvPicPr>
          <p:cNvPr id="8205" name="Picture 13" descr="01400532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33400"/>
            <a:ext cx="1789113" cy="2971800"/>
          </a:xfrm>
          <a:prstGeom prst="rect">
            <a:avLst/>
          </a:prstGeom>
          <a:noFill/>
          <a:extLst>
            <a:ext uri="{909E8E84-426E-40DD-AFC4-6F175D3DCCD1}">
              <a14:hiddenFill xmlns:a14="http://schemas.microsoft.com/office/drawing/2010/main">
                <a:solidFill>
                  <a:srgbClr val="FFFFFF"/>
                </a:solidFill>
              </a14:hiddenFill>
            </a:ext>
          </a:extLst>
        </p:spPr>
      </p:pic>
      <p:pic>
        <p:nvPicPr>
          <p:cNvPr id="8207" name="Picture 15" descr="12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657600"/>
            <a:ext cx="1757363" cy="259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p:txBody>
          <a:bodyPr/>
          <a:lstStyle/>
          <a:p>
            <a:r>
              <a:rPr lang="en-US" sz="2600">
                <a:latin typeface="Book Antiqua" pitchFamily="18" charset="0"/>
              </a:rPr>
              <a:t>John Steinbeck died on December 20, 1968 at his apartment in New York City.</a:t>
            </a:r>
          </a:p>
          <a:p>
            <a:endParaRPr lang="en-US" sz="2600">
              <a:latin typeface="Book Antiqua" pitchFamily="18" charset="0"/>
            </a:endParaRPr>
          </a:p>
          <a:p>
            <a:r>
              <a:rPr lang="en-US" sz="2600">
                <a:latin typeface="Book Antiqua" pitchFamily="18" charset="0"/>
              </a:rPr>
              <a:t>His wife took him home to Salinas to be buried near the land that he spent his life writing about.</a:t>
            </a:r>
          </a:p>
          <a:p>
            <a:pPr>
              <a:buFontTx/>
              <a:buNone/>
            </a:pPr>
            <a:r>
              <a:rPr lang="en-US" sz="2600">
                <a:latin typeface="Book Antiqua" pitchFamily="18" charset="0"/>
              </a:rPr>
              <a:t>  </a:t>
            </a:r>
          </a:p>
        </p:txBody>
      </p:sp>
      <p:pic>
        <p:nvPicPr>
          <p:cNvPr id="10249" name="Picture 9" descr="tombston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4191000"/>
            <a:ext cx="1338263" cy="167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533400" y="2332038"/>
            <a:ext cx="8229600" cy="4525962"/>
          </a:xfrm>
        </p:spPr>
        <p:txBody>
          <a:bodyPr/>
          <a:lstStyle/>
          <a:p>
            <a:pPr algn="ctr">
              <a:buFontTx/>
              <a:buNone/>
            </a:pPr>
            <a:r>
              <a:rPr lang="en-US"/>
              <a:t>Now take a moment to review your worksheet and complete the “A look at the Author” section.</a:t>
            </a:r>
          </a:p>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2087562"/>
          </a:xfrm>
        </p:spPr>
        <p:txBody>
          <a:bodyPr/>
          <a:lstStyle/>
          <a:p>
            <a:r>
              <a:rPr lang="en-US"/>
              <a:t>An Introduction </a:t>
            </a:r>
          </a:p>
        </p:txBody>
      </p:sp>
      <p:pic>
        <p:nvPicPr>
          <p:cNvPr id="9228" name="Picture 12" descr="15651177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981200"/>
            <a:ext cx="5181600"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l"/>
            <a:r>
              <a:rPr lang="en-US">
                <a:latin typeface="Book Antiqua" pitchFamily="18" charset="0"/>
              </a:rPr>
              <a:t>The setting of </a:t>
            </a:r>
            <a:r>
              <a:rPr lang="en-US" i="1">
                <a:latin typeface="Book Antiqua" pitchFamily="18" charset="0"/>
              </a:rPr>
              <a:t>Mice and Men</a:t>
            </a:r>
            <a:endParaRPr lang="en-US">
              <a:latin typeface="Book Antiqua" pitchFamily="18" charset="0"/>
            </a:endParaRPr>
          </a:p>
        </p:txBody>
      </p:sp>
      <p:sp>
        <p:nvSpPr>
          <p:cNvPr id="25603" name="Rectangle 3"/>
          <p:cNvSpPr>
            <a:spLocks noGrp="1" noChangeArrowheads="1"/>
          </p:cNvSpPr>
          <p:nvPr>
            <p:ph type="body" sz="half" idx="1"/>
          </p:nvPr>
        </p:nvSpPr>
        <p:spPr>
          <a:xfrm>
            <a:off x="228600" y="1447800"/>
            <a:ext cx="4648200" cy="4525963"/>
          </a:xfrm>
        </p:spPr>
        <p:txBody>
          <a:bodyPr/>
          <a:lstStyle/>
          <a:p>
            <a:pPr>
              <a:lnSpc>
                <a:spcPct val="90000"/>
              </a:lnSpc>
            </a:pPr>
            <a:r>
              <a:rPr lang="en-US" sz="2400">
                <a:latin typeface="Book Antiqua" pitchFamily="18" charset="0"/>
              </a:rPr>
              <a:t>The novel is set in the farmland of the Salinas valley, where John Steinbeck was born</a:t>
            </a:r>
          </a:p>
          <a:p>
            <a:pPr>
              <a:lnSpc>
                <a:spcPct val="90000"/>
              </a:lnSpc>
            </a:pPr>
            <a:r>
              <a:rPr lang="en-US" sz="2400">
                <a:latin typeface="Book Antiqua" pitchFamily="18" charset="0"/>
              </a:rPr>
              <a:t>The ranch in the novel is near Soledad, which is south-east of Salinas on the Salinas river.</a:t>
            </a:r>
          </a:p>
          <a:p>
            <a:pPr>
              <a:lnSpc>
                <a:spcPct val="90000"/>
              </a:lnSpc>
            </a:pPr>
            <a:r>
              <a:rPr lang="en-US" sz="2400">
                <a:latin typeface="Book Antiqua" pitchFamily="18" charset="0"/>
              </a:rPr>
              <a:t>The countryside described at the beginning of the novel, and the ranch itself is based on Steinbeck’s own experiences. </a:t>
            </a:r>
          </a:p>
        </p:txBody>
      </p:sp>
      <p:pic>
        <p:nvPicPr>
          <p:cNvPr id="25605" name="Picture 5" descr="southern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95400"/>
            <a:ext cx="3840163" cy="434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4000">
                <a:latin typeface="Book Antiqua" pitchFamily="18" charset="0"/>
              </a:rPr>
              <a:t>Historical Background to Migrant Workers</a:t>
            </a:r>
          </a:p>
        </p:txBody>
      </p:sp>
      <p:sp>
        <p:nvSpPr>
          <p:cNvPr id="26627" name="Rectangle 3"/>
          <p:cNvSpPr>
            <a:spLocks noGrp="1" noChangeArrowheads="1"/>
          </p:cNvSpPr>
          <p:nvPr>
            <p:ph type="body" sz="half" idx="2"/>
          </p:nvPr>
        </p:nvSpPr>
        <p:spPr/>
        <p:txBody>
          <a:bodyPr/>
          <a:lstStyle/>
          <a:p>
            <a:r>
              <a:rPr lang="en-US" sz="2400">
                <a:latin typeface="Book Antiqua" pitchFamily="18" charset="0"/>
              </a:rPr>
              <a:t>Before technology created farm machinery, humans had to do a lot of the farm work by hand.</a:t>
            </a:r>
          </a:p>
          <a:p>
            <a:r>
              <a:rPr lang="en-US" sz="2400">
                <a:latin typeface="Book Antiqua" pitchFamily="18" charset="0"/>
              </a:rPr>
              <a:t>Between the 1880s and the 1930s thousands of men would travel the countryside in search of work.</a:t>
            </a:r>
          </a:p>
          <a:p>
            <a:r>
              <a:rPr lang="en-US" sz="2400">
                <a:latin typeface="Book Antiqua" pitchFamily="18" charset="0"/>
              </a:rPr>
              <a:t>Such work included the harvesting of wheat</a:t>
            </a:r>
            <a:r>
              <a:rPr lang="en-US" sz="2400"/>
              <a:t>.</a:t>
            </a:r>
          </a:p>
        </p:txBody>
      </p:sp>
      <p:pic>
        <p:nvPicPr>
          <p:cNvPr id="26630" name="Picture 6" descr="ii9508101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057400"/>
            <a:ext cx="209550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6632" name="Picture 8" descr="LaJaraWorker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371600"/>
            <a:ext cx="1995488" cy="1308100"/>
          </a:xfrm>
          <a:prstGeom prst="rect">
            <a:avLst/>
          </a:prstGeom>
          <a:noFill/>
          <a:extLst>
            <a:ext uri="{909E8E84-426E-40DD-AFC4-6F175D3DCCD1}">
              <a14:hiddenFill xmlns:a14="http://schemas.microsoft.com/office/drawing/2010/main">
                <a:solidFill>
                  <a:srgbClr val="FFFFFF"/>
                </a:solidFill>
              </a14:hiddenFill>
            </a:ext>
          </a:extLst>
        </p:spPr>
      </p:pic>
      <p:pic>
        <p:nvPicPr>
          <p:cNvPr id="26634" name="Picture 10" descr="migrant">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3124200"/>
            <a:ext cx="1933575" cy="1520825"/>
          </a:xfrm>
          <a:prstGeom prst="rect">
            <a:avLst/>
          </a:prstGeom>
          <a:noFill/>
          <a:extLst>
            <a:ext uri="{909E8E84-426E-40DD-AFC4-6F175D3DCCD1}">
              <a14:hiddenFill xmlns:a14="http://schemas.microsoft.com/office/drawing/2010/main">
                <a:solidFill>
                  <a:srgbClr val="FFFFFF"/>
                </a:solidFill>
              </a14:hiddenFill>
            </a:ext>
          </a:extLst>
        </p:spPr>
      </p:pic>
      <p:pic>
        <p:nvPicPr>
          <p:cNvPr id="26636" name="Picture 12" descr="7258-Harvesting_wheat">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5181600"/>
            <a:ext cx="1905000" cy="1390650"/>
          </a:xfrm>
          <a:prstGeom prst="rect">
            <a:avLst/>
          </a:prstGeom>
          <a:noFill/>
          <a:extLst>
            <a:ext uri="{909E8E84-426E-40DD-AFC4-6F175D3DCCD1}">
              <a14:hiddenFill xmlns:a14="http://schemas.microsoft.com/office/drawing/2010/main">
                <a:solidFill>
                  <a:srgbClr val="FFFFFF"/>
                </a:solidFill>
              </a14:hiddenFill>
            </a:ext>
          </a:extLst>
        </p:spPr>
      </p:pic>
      <p:pic>
        <p:nvPicPr>
          <p:cNvPr id="26638" name="Picture 14" descr="page5_02">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0" y="4114800"/>
            <a:ext cx="2133600" cy="1417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52400"/>
            <a:ext cx="8229600" cy="1143000"/>
          </a:xfrm>
        </p:spPr>
        <p:txBody>
          <a:bodyPr/>
          <a:lstStyle/>
          <a:p>
            <a:pPr algn="l"/>
            <a:r>
              <a:rPr lang="en-US" sz="2800" u="sng">
                <a:latin typeface="Book Antiqua" pitchFamily="18" charset="0"/>
              </a:rPr>
              <a:t>Migrant workers cont’d</a:t>
            </a:r>
          </a:p>
        </p:txBody>
      </p:sp>
      <p:sp>
        <p:nvSpPr>
          <p:cNvPr id="27652" name="Rectangle 4"/>
          <p:cNvSpPr>
            <a:spLocks noGrp="1" noChangeArrowheads="1"/>
          </p:cNvSpPr>
          <p:nvPr>
            <p:ph type="body" sz="half" idx="1"/>
          </p:nvPr>
        </p:nvSpPr>
        <p:spPr>
          <a:xfrm>
            <a:off x="457200" y="1143000"/>
            <a:ext cx="4953000" cy="5410200"/>
          </a:xfrm>
        </p:spPr>
        <p:txBody>
          <a:bodyPr/>
          <a:lstStyle/>
          <a:p>
            <a:pPr>
              <a:lnSpc>
                <a:spcPct val="90000"/>
              </a:lnSpc>
            </a:pPr>
            <a:r>
              <a:rPr lang="en-US" sz="2400">
                <a:latin typeface="Book Antiqua" pitchFamily="18" charset="0"/>
              </a:rPr>
              <a:t>These workers would earn $2.50 or $3.00 a day, plus food and shelter.</a:t>
            </a:r>
          </a:p>
          <a:p>
            <a:pPr>
              <a:lnSpc>
                <a:spcPct val="90000"/>
              </a:lnSpc>
            </a:pPr>
            <a:r>
              <a:rPr lang="en-US" sz="2400">
                <a:latin typeface="Book Antiqua" pitchFamily="18" charset="0"/>
              </a:rPr>
              <a:t>During the 1930s, the unemployment rate was high in the U.S., and with so many men searching for work, agencies were set up to send farmworkers to where they were needed.</a:t>
            </a:r>
          </a:p>
          <a:p>
            <a:pPr>
              <a:lnSpc>
                <a:spcPct val="90000"/>
              </a:lnSpc>
            </a:pPr>
            <a:r>
              <a:rPr lang="en-US" sz="2400">
                <a:latin typeface="Book Antiqua" pitchFamily="18" charset="0"/>
              </a:rPr>
              <a:t>In the novel, George and Lennie (the two main characters) were given work cards from Murray and Ready’s, which was one of the farmwork agencies.</a:t>
            </a:r>
          </a:p>
        </p:txBody>
      </p:sp>
      <p:pic>
        <p:nvPicPr>
          <p:cNvPr id="27657" name="Picture 9" descr="ulla1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295400"/>
            <a:ext cx="2324100" cy="1674813"/>
          </a:xfrm>
          <a:prstGeom prst="rect">
            <a:avLst/>
          </a:prstGeom>
          <a:noFill/>
          <a:extLst>
            <a:ext uri="{909E8E84-426E-40DD-AFC4-6F175D3DCCD1}">
              <a14:hiddenFill xmlns:a14="http://schemas.microsoft.com/office/drawing/2010/main">
                <a:solidFill>
                  <a:srgbClr val="FFFFFF"/>
                </a:solidFill>
              </a14:hiddenFill>
            </a:ext>
          </a:extLst>
        </p:spPr>
      </p:pic>
      <p:pic>
        <p:nvPicPr>
          <p:cNvPr id="27659" name="Picture 11" descr="h_1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3200400"/>
            <a:ext cx="2362200" cy="1503363"/>
          </a:xfrm>
          <a:prstGeom prst="rect">
            <a:avLst/>
          </a:prstGeom>
          <a:noFill/>
          <a:extLst>
            <a:ext uri="{909E8E84-426E-40DD-AFC4-6F175D3DCCD1}">
              <a14:hiddenFill xmlns:a14="http://schemas.microsoft.com/office/drawing/2010/main">
                <a:solidFill>
                  <a:srgbClr val="FFFFFF"/>
                </a:solidFill>
              </a14:hiddenFill>
            </a:ext>
          </a:extLst>
        </p:spPr>
      </p:pic>
      <p:pic>
        <p:nvPicPr>
          <p:cNvPr id="27661" name="Picture 13" descr="9_haypeopl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4648200"/>
            <a:ext cx="2228850" cy="1446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atin typeface="Book Antiqua" pitchFamily="18" charset="0"/>
              </a:rPr>
              <a:t>The American Dream</a:t>
            </a:r>
          </a:p>
        </p:txBody>
      </p:sp>
      <p:sp>
        <p:nvSpPr>
          <p:cNvPr id="28675" name="Rectangle 3"/>
          <p:cNvSpPr>
            <a:spLocks noGrp="1" noChangeArrowheads="1"/>
          </p:cNvSpPr>
          <p:nvPr>
            <p:ph type="body" idx="1"/>
          </p:nvPr>
        </p:nvSpPr>
        <p:spPr/>
        <p:txBody>
          <a:bodyPr/>
          <a:lstStyle/>
          <a:p>
            <a:r>
              <a:rPr lang="en-US">
                <a:latin typeface="Book Antiqua" pitchFamily="18" charset="0"/>
              </a:rPr>
              <a:t>From the 17</a:t>
            </a:r>
            <a:r>
              <a:rPr lang="en-US" baseline="30000">
                <a:latin typeface="Book Antiqua" pitchFamily="18" charset="0"/>
              </a:rPr>
              <a:t>th</a:t>
            </a:r>
            <a:r>
              <a:rPr lang="en-US">
                <a:latin typeface="Book Antiqua" pitchFamily="18" charset="0"/>
              </a:rPr>
              <a:t> Century onwards, immigrants have dreamed of a better life in America.</a:t>
            </a:r>
          </a:p>
          <a:p>
            <a:r>
              <a:rPr lang="en-US">
                <a:latin typeface="Book Antiqua" pitchFamily="18" charset="0"/>
              </a:rPr>
              <a:t>Many people immigrated to America in search of a new life for themselves or their families.</a:t>
            </a:r>
          </a:p>
          <a:p>
            <a:r>
              <a:rPr lang="en-US">
                <a:latin typeface="Book Antiqua" pitchFamily="18" charset="0"/>
              </a:rPr>
              <a:t>Many others immigrated to escape persecution or poverty in their homeland.</a:t>
            </a:r>
          </a:p>
        </p:txBody>
      </p:sp>
      <p:pic>
        <p:nvPicPr>
          <p:cNvPr id="28677" name="Picture 5" descr="american%2520drea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609600"/>
            <a:ext cx="10668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8679" name="Picture 7" descr="american%2520drea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533400"/>
            <a:ext cx="1066800" cy="60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l"/>
            <a:r>
              <a:rPr lang="en-US"/>
              <a:t>    </a:t>
            </a:r>
            <a:r>
              <a:rPr lang="en-US">
                <a:latin typeface="Book Antiqua" pitchFamily="18" charset="0"/>
              </a:rPr>
              <a:t>A Look at the Author</a:t>
            </a:r>
          </a:p>
        </p:txBody>
      </p:sp>
      <p:sp>
        <p:nvSpPr>
          <p:cNvPr id="3075" name="Rectangle 3"/>
          <p:cNvSpPr>
            <a:spLocks noGrp="1" noChangeArrowheads="1"/>
          </p:cNvSpPr>
          <p:nvPr>
            <p:ph type="body" idx="1"/>
          </p:nvPr>
        </p:nvSpPr>
        <p:spPr/>
        <p:txBody>
          <a:bodyPr/>
          <a:lstStyle/>
          <a:p>
            <a:pPr>
              <a:lnSpc>
                <a:spcPct val="80000"/>
              </a:lnSpc>
            </a:pPr>
            <a:r>
              <a:rPr lang="en-US" sz="2700">
                <a:latin typeface="Book Antiqua" pitchFamily="18" charset="0"/>
              </a:rPr>
              <a:t>Born February 27</a:t>
            </a:r>
            <a:r>
              <a:rPr lang="en-US" sz="2700" baseline="30000">
                <a:latin typeface="Book Antiqua" pitchFamily="18" charset="0"/>
              </a:rPr>
              <a:t>th</a:t>
            </a:r>
            <a:r>
              <a:rPr lang="en-US" sz="2700">
                <a:latin typeface="Book Antiqua" pitchFamily="18" charset="0"/>
              </a:rPr>
              <a:t> in 1902 in Salinas, California, </a:t>
            </a:r>
          </a:p>
          <a:p>
            <a:pPr>
              <a:lnSpc>
                <a:spcPct val="80000"/>
              </a:lnSpc>
              <a:buFontTx/>
              <a:buNone/>
            </a:pPr>
            <a:r>
              <a:rPr lang="en-US" sz="2700">
                <a:latin typeface="Book Antiqua" pitchFamily="18" charset="0"/>
              </a:rPr>
              <a:t>John was the 3</a:t>
            </a:r>
            <a:r>
              <a:rPr lang="en-US" sz="2700" baseline="30000">
                <a:latin typeface="Book Antiqua" pitchFamily="18" charset="0"/>
              </a:rPr>
              <a:t>rd</a:t>
            </a:r>
            <a:r>
              <a:rPr lang="en-US" sz="2700">
                <a:latin typeface="Book Antiqua" pitchFamily="18" charset="0"/>
              </a:rPr>
              <a:t> of 4 children, and the only son.</a:t>
            </a:r>
          </a:p>
          <a:p>
            <a:pPr>
              <a:lnSpc>
                <a:spcPct val="80000"/>
              </a:lnSpc>
            </a:pPr>
            <a:endParaRPr lang="en-US" sz="2700">
              <a:latin typeface="Book Antiqua" pitchFamily="18" charset="0"/>
            </a:endParaRPr>
          </a:p>
          <a:p>
            <a:pPr>
              <a:lnSpc>
                <a:spcPct val="80000"/>
              </a:lnSpc>
            </a:pPr>
            <a:r>
              <a:rPr lang="en-US" sz="2700">
                <a:latin typeface="Book Antiqua" pitchFamily="18" charset="0"/>
              </a:rPr>
              <a:t>During his childhood, Steinbeck </a:t>
            </a:r>
          </a:p>
          <a:p>
            <a:pPr>
              <a:lnSpc>
                <a:spcPct val="80000"/>
              </a:lnSpc>
              <a:buFontTx/>
              <a:buNone/>
            </a:pPr>
            <a:r>
              <a:rPr lang="en-US" sz="2700">
                <a:latin typeface="Book Antiqua" pitchFamily="18" charset="0"/>
              </a:rPr>
              <a:t>learned to appreciate his surroundings, </a:t>
            </a:r>
          </a:p>
          <a:p>
            <a:pPr>
              <a:lnSpc>
                <a:spcPct val="80000"/>
              </a:lnSpc>
              <a:buFontTx/>
              <a:buNone/>
            </a:pPr>
            <a:r>
              <a:rPr lang="en-US" sz="2700">
                <a:latin typeface="Book Antiqua" pitchFamily="18" charset="0"/>
              </a:rPr>
              <a:t>and loved the Salinas countryside and </a:t>
            </a:r>
          </a:p>
          <a:p>
            <a:pPr>
              <a:lnSpc>
                <a:spcPct val="80000"/>
              </a:lnSpc>
              <a:buFontTx/>
              <a:buNone/>
            </a:pPr>
            <a:r>
              <a:rPr lang="en-US" sz="2700">
                <a:latin typeface="Book Antiqua" pitchFamily="18" charset="0"/>
              </a:rPr>
              <a:t>the nearby Pacific Ocean; it would be </a:t>
            </a:r>
          </a:p>
          <a:p>
            <a:pPr>
              <a:lnSpc>
                <a:spcPct val="80000"/>
              </a:lnSpc>
              <a:buFontTx/>
              <a:buNone/>
            </a:pPr>
            <a:r>
              <a:rPr lang="en-US" sz="2700">
                <a:latin typeface="Book Antiqua" pitchFamily="18" charset="0"/>
              </a:rPr>
              <a:t>this appreciation that would later come </a:t>
            </a:r>
          </a:p>
          <a:p>
            <a:pPr>
              <a:lnSpc>
                <a:spcPct val="80000"/>
              </a:lnSpc>
              <a:buFontTx/>
              <a:buNone/>
            </a:pPr>
            <a:r>
              <a:rPr lang="en-US" sz="2700">
                <a:latin typeface="Book Antiqua" pitchFamily="18" charset="0"/>
              </a:rPr>
              <a:t>out in his writing</a:t>
            </a:r>
          </a:p>
          <a:p>
            <a:pPr>
              <a:lnSpc>
                <a:spcPct val="80000"/>
              </a:lnSpc>
            </a:pPr>
            <a:endParaRPr lang="en-US" sz="2700">
              <a:latin typeface="Book Antiqua" pitchFamily="18" charset="0"/>
            </a:endParaRPr>
          </a:p>
          <a:p>
            <a:pPr>
              <a:lnSpc>
                <a:spcPct val="80000"/>
              </a:lnSpc>
            </a:pPr>
            <a:r>
              <a:rPr lang="en-US" sz="2700">
                <a:latin typeface="Book Antiqua" pitchFamily="18" charset="0"/>
              </a:rPr>
              <a:t>Steinbeck worked during his summers as a hired </a:t>
            </a:r>
          </a:p>
          <a:p>
            <a:pPr>
              <a:lnSpc>
                <a:spcPct val="80000"/>
              </a:lnSpc>
              <a:buFontTx/>
              <a:buNone/>
            </a:pPr>
            <a:r>
              <a:rPr lang="en-US" sz="2700">
                <a:latin typeface="Book Antiqua" pitchFamily="18" charset="0"/>
              </a:rPr>
              <a:t>hand in nearby ranches</a:t>
            </a:r>
          </a:p>
          <a:p>
            <a:pPr>
              <a:lnSpc>
                <a:spcPct val="80000"/>
              </a:lnSpc>
              <a:buFontTx/>
              <a:buNone/>
            </a:pPr>
            <a:endParaRPr lang="en-US" sz="2700">
              <a:latin typeface="Book Antiqua" pitchFamily="18" charset="0"/>
            </a:endParaRPr>
          </a:p>
          <a:p>
            <a:pPr>
              <a:lnSpc>
                <a:spcPct val="80000"/>
              </a:lnSpc>
              <a:buFontTx/>
              <a:buNone/>
            </a:pPr>
            <a:endParaRPr lang="en-US" sz="2800">
              <a:latin typeface="Book Antiqua" pitchFamily="18" charset="0"/>
            </a:endParaRPr>
          </a:p>
        </p:txBody>
      </p:sp>
      <p:pic>
        <p:nvPicPr>
          <p:cNvPr id="3077" name="Picture 5" descr="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3733800"/>
            <a:ext cx="892175"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john-steinbeck-200x315">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2590800"/>
            <a:ext cx="869950"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944562"/>
          </a:xfrm>
        </p:spPr>
        <p:txBody>
          <a:bodyPr/>
          <a:lstStyle/>
          <a:p>
            <a:pPr algn="l"/>
            <a:r>
              <a:rPr lang="en-US" sz="2400" u="sng">
                <a:latin typeface="Book Antiqua" pitchFamily="18" charset="0"/>
              </a:rPr>
              <a:t>American Dream cont’d</a:t>
            </a:r>
          </a:p>
        </p:txBody>
      </p:sp>
      <p:sp>
        <p:nvSpPr>
          <p:cNvPr id="29699" name="Rectangle 3"/>
          <p:cNvSpPr>
            <a:spLocks noGrp="1" noChangeArrowheads="1"/>
          </p:cNvSpPr>
          <p:nvPr>
            <p:ph type="body" idx="1"/>
          </p:nvPr>
        </p:nvSpPr>
        <p:spPr>
          <a:xfrm>
            <a:off x="457200" y="2057400"/>
            <a:ext cx="8229600" cy="4419600"/>
          </a:xfrm>
        </p:spPr>
        <p:txBody>
          <a:bodyPr/>
          <a:lstStyle/>
          <a:p>
            <a:pPr>
              <a:lnSpc>
                <a:spcPct val="80000"/>
              </a:lnSpc>
            </a:pPr>
            <a:r>
              <a:rPr lang="en-US" sz="2800">
                <a:latin typeface="Book Antiqua" pitchFamily="18" charset="0"/>
              </a:rPr>
              <a:t>These immigrants dreamed of making their fortunes in America. </a:t>
            </a:r>
          </a:p>
          <a:p>
            <a:pPr>
              <a:lnSpc>
                <a:spcPct val="80000"/>
              </a:lnSpc>
            </a:pPr>
            <a:r>
              <a:rPr lang="en-US" sz="2800">
                <a:latin typeface="Book Antiqua" pitchFamily="18" charset="0"/>
              </a:rPr>
              <a:t>For many this dream of riches became a nightmare.  </a:t>
            </a:r>
          </a:p>
          <a:p>
            <a:pPr>
              <a:lnSpc>
                <a:spcPct val="80000"/>
              </a:lnSpc>
              <a:buFontTx/>
              <a:buNone/>
            </a:pPr>
            <a:r>
              <a:rPr lang="en-US" sz="2800">
                <a:latin typeface="Book Antiqua" pitchFamily="18" charset="0"/>
                <a:sym typeface="Wingdings" pitchFamily="2" charset="2"/>
              </a:rPr>
              <a:t> t</a:t>
            </a:r>
            <a:r>
              <a:rPr lang="en-US" sz="2800">
                <a:latin typeface="Book Antiqua" pitchFamily="18" charset="0"/>
              </a:rPr>
              <a:t>here were horrors of slavery, </a:t>
            </a:r>
          </a:p>
          <a:p>
            <a:pPr>
              <a:lnSpc>
                <a:spcPct val="80000"/>
              </a:lnSpc>
              <a:buFontTx/>
              <a:buNone/>
            </a:pPr>
            <a:r>
              <a:rPr lang="en-US" sz="2800">
                <a:latin typeface="Book Antiqua" pitchFamily="18" charset="0"/>
                <a:sym typeface="Wingdings" pitchFamily="2" charset="2"/>
              </a:rPr>
              <a:t> </a:t>
            </a:r>
            <a:r>
              <a:rPr lang="en-US" sz="2800">
                <a:latin typeface="Book Antiqua" pitchFamily="18" charset="0"/>
              </a:rPr>
              <a:t>there were horrors of the American Civil War,</a:t>
            </a:r>
          </a:p>
          <a:p>
            <a:pPr>
              <a:lnSpc>
                <a:spcPct val="80000"/>
              </a:lnSpc>
              <a:buFont typeface="Wingdings" pitchFamily="2" charset="2"/>
              <a:buChar char="à"/>
            </a:pPr>
            <a:r>
              <a:rPr lang="en-US" sz="2800">
                <a:latin typeface="Book Antiqua" pitchFamily="18" charset="0"/>
              </a:rPr>
              <a:t> there was a growing number of slums that were just as bad as those in Europe,</a:t>
            </a:r>
          </a:p>
          <a:p>
            <a:pPr>
              <a:lnSpc>
                <a:spcPct val="80000"/>
              </a:lnSpc>
              <a:buFont typeface="Wingdings" pitchFamily="2" charset="2"/>
              <a:buChar char="à"/>
            </a:pPr>
            <a:r>
              <a:rPr lang="en-US" sz="2800">
                <a:latin typeface="Book Antiqua" pitchFamily="18" charset="0"/>
              </a:rPr>
              <a:t> there was also great corruption in the </a:t>
            </a:r>
          </a:p>
          <a:p>
            <a:pPr>
              <a:lnSpc>
                <a:spcPct val="80000"/>
              </a:lnSpc>
              <a:buFont typeface="Wingdings" pitchFamily="2" charset="2"/>
              <a:buNone/>
            </a:pPr>
            <a:r>
              <a:rPr lang="en-US" sz="2800">
                <a:latin typeface="Book Antiqua" pitchFamily="18" charset="0"/>
              </a:rPr>
              <a:t>American political system which led to many</a:t>
            </a:r>
          </a:p>
          <a:p>
            <a:pPr>
              <a:lnSpc>
                <a:spcPct val="80000"/>
              </a:lnSpc>
              <a:buFont typeface="Wingdings" pitchFamily="2" charset="2"/>
              <a:buNone/>
            </a:pPr>
            <a:r>
              <a:rPr lang="en-US" sz="2800">
                <a:latin typeface="Book Antiqua" pitchFamily="18" charset="0"/>
              </a:rPr>
              <a:t>shattered hopes</a:t>
            </a:r>
            <a:r>
              <a:rPr lang="en-US" sz="2800"/>
              <a:t> </a:t>
            </a:r>
          </a:p>
        </p:txBody>
      </p:sp>
      <p:pic>
        <p:nvPicPr>
          <p:cNvPr id="29701" name="Picture 5" descr="american%2520drea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04800"/>
            <a:ext cx="1066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9703" name="Picture 7" descr="car40">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304800"/>
            <a:ext cx="1163638"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9705" name="Picture 9" descr="LG0033">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990600"/>
            <a:ext cx="1371600" cy="939800"/>
          </a:xfrm>
          <a:prstGeom prst="rect">
            <a:avLst/>
          </a:prstGeom>
          <a:noFill/>
          <a:extLst>
            <a:ext uri="{909E8E84-426E-40DD-AFC4-6F175D3DCCD1}">
              <a14:hiddenFill xmlns:a14="http://schemas.microsoft.com/office/drawing/2010/main">
                <a:solidFill>
                  <a:srgbClr val="FFFFFF"/>
                </a:solidFill>
              </a14:hiddenFill>
            </a:ext>
          </a:extLst>
        </p:spPr>
      </p:pic>
      <p:pic>
        <p:nvPicPr>
          <p:cNvPr id="29707" name="Picture 11" descr="08">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2200" y="990600"/>
            <a:ext cx="1190625" cy="990600"/>
          </a:xfrm>
          <a:prstGeom prst="rect">
            <a:avLst/>
          </a:prstGeom>
          <a:noFill/>
          <a:extLst>
            <a:ext uri="{909E8E84-426E-40DD-AFC4-6F175D3DCCD1}">
              <a14:hiddenFill xmlns:a14="http://schemas.microsoft.com/office/drawing/2010/main">
                <a:solidFill>
                  <a:srgbClr val="FFFFFF"/>
                </a:solidFill>
              </a14:hiddenFill>
            </a:ext>
          </a:extLst>
        </p:spPr>
      </p:pic>
      <p:pic>
        <p:nvPicPr>
          <p:cNvPr id="29709" name="Picture 13" descr="REAL432">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71600" y="990600"/>
            <a:ext cx="1019175" cy="914400"/>
          </a:xfrm>
          <a:prstGeom prst="rect">
            <a:avLst/>
          </a:prstGeom>
          <a:noFill/>
          <a:extLst>
            <a:ext uri="{909E8E84-426E-40DD-AFC4-6F175D3DCCD1}">
              <a14:hiddenFill xmlns:a14="http://schemas.microsoft.com/office/drawing/2010/main">
                <a:solidFill>
                  <a:srgbClr val="FFFFFF"/>
                </a:solidFill>
              </a14:hiddenFill>
            </a:ext>
          </a:extLst>
        </p:spPr>
      </p:pic>
      <p:pic>
        <p:nvPicPr>
          <p:cNvPr id="29711" name="Picture 15" descr="1930s">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96000" y="304800"/>
            <a:ext cx="19050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9713" name="Picture 17" descr="rand">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3400" y="990600"/>
            <a:ext cx="838200"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sz="half" idx="1"/>
          </p:nvPr>
        </p:nvSpPr>
        <p:spPr>
          <a:xfrm>
            <a:off x="457200" y="304800"/>
            <a:ext cx="5029200" cy="6324600"/>
          </a:xfrm>
        </p:spPr>
        <p:txBody>
          <a:bodyPr/>
          <a:lstStyle/>
          <a:p>
            <a:pPr>
              <a:lnSpc>
                <a:spcPct val="90000"/>
              </a:lnSpc>
            </a:pPr>
            <a:r>
              <a:rPr lang="en-US" sz="2000">
                <a:latin typeface="Book Antiqua" pitchFamily="18" charset="0"/>
              </a:rPr>
              <a:t>The idea of an American Dream for many was broken when in 1929, the Wall Street crashed, marking the beginning of the Great Depression.</a:t>
            </a:r>
          </a:p>
          <a:p>
            <a:pPr>
              <a:lnSpc>
                <a:spcPct val="90000"/>
              </a:lnSpc>
              <a:buFontTx/>
              <a:buNone/>
            </a:pPr>
            <a:endParaRPr lang="en-US" sz="2000">
              <a:latin typeface="Book Antiqua" pitchFamily="18" charset="0"/>
            </a:endParaRPr>
          </a:p>
          <a:p>
            <a:pPr>
              <a:lnSpc>
                <a:spcPct val="90000"/>
              </a:lnSpc>
            </a:pPr>
            <a:r>
              <a:rPr lang="en-US" sz="2000">
                <a:latin typeface="Book Antiqua" pitchFamily="18" charset="0"/>
              </a:rPr>
              <a:t>This era affected the whole world during the 1930s, but even in the midst of hardship, some people’s dreams survived.</a:t>
            </a:r>
          </a:p>
          <a:p>
            <a:pPr>
              <a:lnSpc>
                <a:spcPct val="90000"/>
              </a:lnSpc>
              <a:buFontTx/>
              <a:buNone/>
            </a:pPr>
            <a:endParaRPr lang="en-US" sz="2000">
              <a:latin typeface="Book Antiqua" pitchFamily="18" charset="0"/>
            </a:endParaRPr>
          </a:p>
          <a:p>
            <a:pPr>
              <a:lnSpc>
                <a:spcPct val="90000"/>
              </a:lnSpc>
            </a:pPr>
            <a:r>
              <a:rPr lang="en-US" sz="2000">
                <a:latin typeface="Book Antiqua" pitchFamily="18" charset="0"/>
              </a:rPr>
              <a:t>Thousands of people made their way west towards California to escape from their farmlands in the mid-West that were failing due to drought.</a:t>
            </a:r>
          </a:p>
          <a:p>
            <a:pPr>
              <a:lnSpc>
                <a:spcPct val="90000"/>
              </a:lnSpc>
            </a:pPr>
            <a:endParaRPr lang="en-US" sz="2000">
              <a:latin typeface="Book Antiqua" pitchFamily="18" charset="0"/>
            </a:endParaRPr>
          </a:p>
          <a:p>
            <a:pPr>
              <a:lnSpc>
                <a:spcPct val="90000"/>
              </a:lnSpc>
            </a:pPr>
            <a:r>
              <a:rPr lang="en-US" sz="2000">
                <a:latin typeface="Book Antiqua" pitchFamily="18" charset="0"/>
              </a:rPr>
              <a:t>The characters of George and Lennie dreamt of having a “little house and a couple of acres” which was their own dream. </a:t>
            </a:r>
          </a:p>
        </p:txBody>
      </p:sp>
      <p:pic>
        <p:nvPicPr>
          <p:cNvPr id="34823" name="Picture 7" descr="PF_969055_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96888"/>
            <a:ext cx="1628775" cy="1274762"/>
          </a:xfrm>
          <a:prstGeom prst="rect">
            <a:avLst/>
          </a:prstGeom>
          <a:noFill/>
          <a:extLst>
            <a:ext uri="{909E8E84-426E-40DD-AFC4-6F175D3DCCD1}">
              <a14:hiddenFill xmlns:a14="http://schemas.microsoft.com/office/drawing/2010/main">
                <a:solidFill>
                  <a:srgbClr val="FFFFFF"/>
                </a:solidFill>
              </a14:hiddenFill>
            </a:ext>
          </a:extLst>
        </p:spPr>
      </p:pic>
      <p:pic>
        <p:nvPicPr>
          <p:cNvPr id="34825" name="Picture 9" descr="soup">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1752600"/>
            <a:ext cx="1833563" cy="1314450"/>
          </a:xfrm>
          <a:prstGeom prst="rect">
            <a:avLst/>
          </a:prstGeom>
          <a:noFill/>
          <a:extLst>
            <a:ext uri="{909E8E84-426E-40DD-AFC4-6F175D3DCCD1}">
              <a14:hiddenFill xmlns:a14="http://schemas.microsoft.com/office/drawing/2010/main">
                <a:solidFill>
                  <a:srgbClr val="FFFFFF"/>
                </a:solidFill>
              </a14:hiddenFill>
            </a:ext>
          </a:extLst>
        </p:spPr>
      </p:pic>
      <p:pic>
        <p:nvPicPr>
          <p:cNvPr id="34827" name="Picture 11" descr="fdrl_hoovervill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3048000"/>
            <a:ext cx="1657350" cy="1196975"/>
          </a:xfrm>
          <a:prstGeom prst="rect">
            <a:avLst/>
          </a:prstGeom>
          <a:noFill/>
          <a:extLst>
            <a:ext uri="{909E8E84-426E-40DD-AFC4-6F175D3DCCD1}">
              <a14:hiddenFill xmlns:a14="http://schemas.microsoft.com/office/drawing/2010/main">
                <a:solidFill>
                  <a:srgbClr val="FFFFFF"/>
                </a:solidFill>
              </a14:hiddenFill>
            </a:ext>
          </a:extLst>
        </p:spPr>
      </p:pic>
      <p:pic>
        <p:nvPicPr>
          <p:cNvPr id="34829" name="Picture 13" descr="sm_train">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0" y="4114800"/>
            <a:ext cx="18288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4831" name="Picture 15" descr="christmas">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62600" y="5281613"/>
            <a:ext cx="1676400" cy="10906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i="1">
                <a:latin typeface="Book Antiqua" pitchFamily="18" charset="0"/>
              </a:rPr>
              <a:t>Of Mice and Men</a:t>
            </a:r>
            <a:r>
              <a:rPr lang="en-US">
                <a:latin typeface="Book Antiqua" pitchFamily="18" charset="0"/>
              </a:rPr>
              <a:t> – title’s origin</a:t>
            </a:r>
            <a:endParaRPr lang="en-US" i="1">
              <a:latin typeface="Book Antiqua" pitchFamily="18" charset="0"/>
            </a:endParaRPr>
          </a:p>
        </p:txBody>
      </p:sp>
      <p:sp>
        <p:nvSpPr>
          <p:cNvPr id="36867" name="Rectangle 3"/>
          <p:cNvSpPr>
            <a:spLocks noGrp="1" noChangeArrowheads="1"/>
          </p:cNvSpPr>
          <p:nvPr>
            <p:ph type="body" idx="1"/>
          </p:nvPr>
        </p:nvSpPr>
        <p:spPr/>
        <p:txBody>
          <a:bodyPr/>
          <a:lstStyle/>
          <a:p>
            <a:r>
              <a:rPr lang="en-US" sz="2800">
                <a:latin typeface="Book Antiqua" pitchFamily="18" charset="0"/>
              </a:rPr>
              <a:t>The title of the novel comes from a poem by the Scottish poet Robert Burns (1759 -96)</a:t>
            </a:r>
          </a:p>
          <a:p>
            <a:pPr>
              <a:buFontTx/>
              <a:buNone/>
            </a:pPr>
            <a:endParaRPr lang="en-US" sz="2800">
              <a:latin typeface="Book Antiqua" pitchFamily="18" charset="0"/>
            </a:endParaRPr>
          </a:p>
          <a:p>
            <a:pPr lvl="2">
              <a:buFontTx/>
              <a:buNone/>
            </a:pPr>
            <a:r>
              <a:rPr lang="en-US" sz="2000">
                <a:latin typeface="Book Antiqua" pitchFamily="18" charset="0"/>
              </a:rPr>
              <a:t>		The best laid schemes o’ mice and men</a:t>
            </a:r>
          </a:p>
          <a:p>
            <a:pPr lvl="2">
              <a:buFontTx/>
              <a:buNone/>
            </a:pPr>
            <a:r>
              <a:rPr lang="en-US" sz="2000">
                <a:latin typeface="Book Antiqua" pitchFamily="18" charset="0"/>
              </a:rPr>
              <a:t>		Gang aft agley </a:t>
            </a:r>
            <a:r>
              <a:rPr lang="en-US" sz="2000" i="1">
                <a:latin typeface="Book Antiqua" pitchFamily="18" charset="0"/>
              </a:rPr>
              <a:t>[often go wrong]</a:t>
            </a:r>
          </a:p>
          <a:p>
            <a:pPr lvl="2">
              <a:buFontTx/>
              <a:buNone/>
            </a:pPr>
            <a:r>
              <a:rPr lang="en-US" sz="2000" i="1">
                <a:latin typeface="Book Antiqua" pitchFamily="18" charset="0"/>
              </a:rPr>
              <a:t>		</a:t>
            </a:r>
            <a:r>
              <a:rPr lang="en-US" sz="2000">
                <a:latin typeface="Book Antiqua" pitchFamily="18" charset="0"/>
              </a:rPr>
              <a:t>And leave us nought but grief and pain</a:t>
            </a:r>
          </a:p>
          <a:p>
            <a:pPr lvl="2">
              <a:buFontTx/>
              <a:buNone/>
            </a:pPr>
            <a:r>
              <a:rPr lang="en-US" sz="2000">
                <a:latin typeface="Book Antiqua" pitchFamily="18" charset="0"/>
              </a:rPr>
              <a:t>		For promised joy!</a:t>
            </a:r>
            <a:endParaRPr lang="en-US" sz="2000" i="1">
              <a:latin typeface="Book Antiqua"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p:txBody>
          <a:bodyPr/>
          <a:lstStyle/>
          <a:p>
            <a:pPr algn="ctr">
              <a:buFontTx/>
              <a:buNone/>
            </a:pPr>
            <a:endParaRPr lang="en-US"/>
          </a:p>
          <a:p>
            <a:pPr algn="ctr">
              <a:buFontTx/>
              <a:buNone/>
            </a:pPr>
            <a:r>
              <a:rPr lang="en-US">
                <a:latin typeface="Book Antiqua" pitchFamily="18" charset="0"/>
              </a:rPr>
              <a:t>Now that you know about the author and the setting of the novel, let’s start reading.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atin typeface="Academy Engraved LET" pitchFamily="2" charset="0"/>
              </a:rPr>
              <a:t>The Fields of Salinas, California</a:t>
            </a:r>
          </a:p>
        </p:txBody>
      </p:sp>
      <p:pic>
        <p:nvPicPr>
          <p:cNvPr id="11269" name="Picture 5" descr="listf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2895600" cy="1954213"/>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descr="0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143000"/>
            <a:ext cx="1428750" cy="1819275"/>
          </a:xfrm>
          <a:prstGeom prst="rect">
            <a:avLst/>
          </a:prstGeom>
          <a:noFill/>
          <a:extLst>
            <a:ext uri="{909E8E84-426E-40DD-AFC4-6F175D3DCCD1}">
              <a14:hiddenFill xmlns:a14="http://schemas.microsoft.com/office/drawing/2010/main">
                <a:solidFill>
                  <a:srgbClr val="FFFFFF"/>
                </a:solidFill>
              </a14:hiddenFill>
            </a:ext>
          </a:extLst>
        </p:spPr>
      </p:pic>
      <p:pic>
        <p:nvPicPr>
          <p:cNvPr id="11277" name="Picture 13" descr="ammemfilbend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733800"/>
            <a:ext cx="3421063"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1278" name="Picture 14" descr="salina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2133600"/>
            <a:ext cx="3352800" cy="2314575"/>
          </a:xfrm>
          <a:prstGeom prst="rect">
            <a:avLst/>
          </a:prstGeom>
          <a:noFill/>
          <a:extLst>
            <a:ext uri="{909E8E84-426E-40DD-AFC4-6F175D3DCCD1}">
              <a14:hiddenFill xmlns:a14="http://schemas.microsoft.com/office/drawing/2010/main">
                <a:solidFill>
                  <a:srgbClr val="FFFFFF"/>
                </a:solidFill>
              </a14:hiddenFill>
            </a:ext>
          </a:extLst>
        </p:spPr>
      </p:pic>
      <p:pic>
        <p:nvPicPr>
          <p:cNvPr id="11280" name="Picture 16" descr="Dotternew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2895600"/>
            <a:ext cx="2895600" cy="1665288"/>
          </a:xfrm>
          <a:prstGeom prst="rect">
            <a:avLst/>
          </a:prstGeom>
          <a:noFill/>
          <a:extLst>
            <a:ext uri="{909E8E84-426E-40DD-AFC4-6F175D3DCCD1}">
              <a14:hiddenFill xmlns:a14="http://schemas.microsoft.com/office/drawing/2010/main">
                <a:solidFill>
                  <a:srgbClr val="FFFFFF"/>
                </a:solidFill>
              </a14:hiddenFill>
            </a:ext>
          </a:extLst>
        </p:spPr>
      </p:pic>
      <p:pic>
        <p:nvPicPr>
          <p:cNvPr id="11282" name="Picture 18" descr="lettuc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1143000"/>
            <a:ext cx="2743200" cy="1285875"/>
          </a:xfrm>
          <a:prstGeom prst="rect">
            <a:avLst/>
          </a:prstGeom>
          <a:noFill/>
          <a:extLst>
            <a:ext uri="{909E8E84-426E-40DD-AFC4-6F175D3DCCD1}">
              <a14:hiddenFill xmlns:a14="http://schemas.microsoft.com/office/drawing/2010/main">
                <a:solidFill>
                  <a:srgbClr val="FFFFFF"/>
                </a:solidFill>
              </a14:hiddenFill>
            </a:ext>
          </a:extLst>
        </p:spPr>
      </p:pic>
      <p:pic>
        <p:nvPicPr>
          <p:cNvPr id="11284" name="Picture 20" descr="Migrant family hauls broken down car of another family to pea fields. February, 1935">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00800" y="2590800"/>
            <a:ext cx="24384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1286" name="Picture 22" descr="Ditched, Stalled and Stranded. Migratory Farm Laborer. San Joaquin Valley, CA. February 1935">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800" y="4495800"/>
            <a:ext cx="1628775"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1288" name="Picture 24" descr="peapickerstn_100">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86600" y="1143000"/>
            <a:ext cx="1752600" cy="1609725"/>
          </a:xfrm>
          <a:prstGeom prst="rect">
            <a:avLst/>
          </a:prstGeom>
          <a:noFill/>
          <a:extLst>
            <a:ext uri="{909E8E84-426E-40DD-AFC4-6F175D3DCCD1}">
              <a14:hiddenFill xmlns:a14="http://schemas.microsoft.com/office/drawing/2010/main">
                <a:solidFill>
                  <a:srgbClr val="FFFFFF"/>
                </a:solidFill>
              </a14:hiddenFill>
            </a:ext>
          </a:extLst>
        </p:spPr>
      </p:pic>
      <p:pic>
        <p:nvPicPr>
          <p:cNvPr id="11290" name="Picture 26" descr="joblesstn_100">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00200" y="4495800"/>
            <a:ext cx="16764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1292" name="Picture 28" descr="A Labor Market Where None Are Refused. Imperial Valley. 1935">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00800" y="4648200"/>
            <a:ext cx="2438400" cy="175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152400" y="609600"/>
            <a:ext cx="8229600" cy="5791200"/>
          </a:xfrm>
        </p:spPr>
        <p:txBody>
          <a:bodyPr/>
          <a:lstStyle/>
          <a:p>
            <a:pPr>
              <a:lnSpc>
                <a:spcPct val="80000"/>
              </a:lnSpc>
            </a:pPr>
            <a:r>
              <a:rPr lang="en-US" sz="2300" dirty="0">
                <a:latin typeface="Book Antiqua" pitchFamily="18" charset="0"/>
              </a:rPr>
              <a:t>At the age of 14 he decided to be a writer </a:t>
            </a:r>
          </a:p>
          <a:p>
            <a:pPr>
              <a:lnSpc>
                <a:spcPct val="80000"/>
              </a:lnSpc>
              <a:buFontTx/>
              <a:buNone/>
            </a:pPr>
            <a:r>
              <a:rPr lang="en-US" sz="2300" dirty="0">
                <a:latin typeface="Book Antiqua" pitchFamily="18" charset="0"/>
              </a:rPr>
              <a:t>and spent a lot of time writing in his room</a:t>
            </a:r>
          </a:p>
          <a:p>
            <a:pPr>
              <a:lnSpc>
                <a:spcPct val="80000"/>
              </a:lnSpc>
              <a:buFontTx/>
              <a:buNone/>
            </a:pPr>
            <a:endParaRPr lang="en-US" sz="2300" dirty="0">
              <a:latin typeface="Book Antiqua" pitchFamily="18" charset="0"/>
            </a:endParaRPr>
          </a:p>
          <a:p>
            <a:pPr>
              <a:lnSpc>
                <a:spcPct val="80000"/>
              </a:lnSpc>
            </a:pPr>
            <a:r>
              <a:rPr lang="en-US" sz="2300" dirty="0">
                <a:latin typeface="Book Antiqua" pitchFamily="18" charset="0"/>
              </a:rPr>
              <a:t>In high school, Steinbeck did well in English </a:t>
            </a:r>
          </a:p>
          <a:p>
            <a:pPr>
              <a:lnSpc>
                <a:spcPct val="80000"/>
              </a:lnSpc>
              <a:buFontTx/>
              <a:buNone/>
            </a:pPr>
            <a:r>
              <a:rPr lang="en-US" sz="2300" dirty="0">
                <a:latin typeface="Book Antiqua" pitchFamily="18" charset="0"/>
              </a:rPr>
              <a:t>and edited the school yearbook</a:t>
            </a:r>
          </a:p>
          <a:p>
            <a:pPr>
              <a:lnSpc>
                <a:spcPct val="80000"/>
              </a:lnSpc>
            </a:pPr>
            <a:endParaRPr lang="en-US" sz="2300" dirty="0">
              <a:latin typeface="Book Antiqua" pitchFamily="18" charset="0"/>
            </a:endParaRPr>
          </a:p>
          <a:p>
            <a:pPr>
              <a:lnSpc>
                <a:spcPct val="80000"/>
              </a:lnSpc>
            </a:pPr>
            <a:r>
              <a:rPr lang="en-US" sz="2300" dirty="0">
                <a:latin typeface="Book Antiqua" pitchFamily="18" charset="0"/>
              </a:rPr>
              <a:t>1919-1925 Steinbeck attended Stanford </a:t>
            </a:r>
            <a:r>
              <a:rPr lang="en-US" sz="2300" dirty="0" err="1">
                <a:latin typeface="Book Antiqua" pitchFamily="18" charset="0"/>
              </a:rPr>
              <a:t>Uni</a:t>
            </a:r>
            <a:r>
              <a:rPr lang="en-US" sz="2300" dirty="0">
                <a:latin typeface="Book Antiqua" pitchFamily="18" charset="0"/>
              </a:rPr>
              <a:t>-</a:t>
            </a:r>
          </a:p>
          <a:p>
            <a:pPr>
              <a:lnSpc>
                <a:spcPct val="80000"/>
              </a:lnSpc>
              <a:buFontTx/>
              <a:buNone/>
            </a:pPr>
            <a:r>
              <a:rPr lang="en-US" sz="2300" dirty="0" err="1">
                <a:latin typeface="Book Antiqua" pitchFamily="18" charset="0"/>
              </a:rPr>
              <a:t>versity</a:t>
            </a:r>
            <a:r>
              <a:rPr lang="en-US" sz="2300" dirty="0">
                <a:latin typeface="Book Antiqua" pitchFamily="18" charset="0"/>
              </a:rPr>
              <a:t> to please his parents, but only chose </a:t>
            </a:r>
          </a:p>
          <a:p>
            <a:pPr>
              <a:lnSpc>
                <a:spcPct val="80000"/>
              </a:lnSpc>
              <a:buFontTx/>
              <a:buNone/>
            </a:pPr>
            <a:r>
              <a:rPr lang="en-US" sz="2300" dirty="0">
                <a:latin typeface="Book Antiqua" pitchFamily="18" charset="0"/>
              </a:rPr>
              <a:t>courses that interested him, classical and British </a:t>
            </a:r>
          </a:p>
          <a:p>
            <a:pPr>
              <a:lnSpc>
                <a:spcPct val="80000"/>
              </a:lnSpc>
              <a:buFontTx/>
              <a:buNone/>
            </a:pPr>
            <a:r>
              <a:rPr lang="en-US" sz="2300" dirty="0">
                <a:latin typeface="Book Antiqua" pitchFamily="18" charset="0"/>
              </a:rPr>
              <a:t>Literature, writing courses and the odd science </a:t>
            </a:r>
          </a:p>
          <a:p>
            <a:pPr>
              <a:lnSpc>
                <a:spcPct val="80000"/>
              </a:lnSpc>
              <a:buFontTx/>
              <a:buNone/>
            </a:pPr>
            <a:r>
              <a:rPr lang="en-US" sz="2300" dirty="0">
                <a:latin typeface="Book Antiqua" pitchFamily="18" charset="0"/>
              </a:rPr>
              <a:t>course.</a:t>
            </a:r>
          </a:p>
          <a:p>
            <a:pPr>
              <a:lnSpc>
                <a:spcPct val="80000"/>
              </a:lnSpc>
              <a:buFontTx/>
              <a:buNone/>
            </a:pPr>
            <a:endParaRPr lang="en-US" sz="2300" dirty="0">
              <a:latin typeface="Book Antiqua" pitchFamily="18" charset="0"/>
            </a:endParaRPr>
          </a:p>
          <a:p>
            <a:pPr>
              <a:lnSpc>
                <a:spcPct val="80000"/>
              </a:lnSpc>
            </a:pPr>
            <a:r>
              <a:rPr lang="en-US" sz="2300" dirty="0">
                <a:latin typeface="Book Antiqua" pitchFamily="18" charset="0"/>
              </a:rPr>
              <a:t>However, Steinbeck did not receive a degree </a:t>
            </a:r>
          </a:p>
          <a:p>
            <a:pPr>
              <a:lnSpc>
                <a:spcPct val="80000"/>
              </a:lnSpc>
              <a:buFontTx/>
              <a:buNone/>
            </a:pPr>
            <a:r>
              <a:rPr lang="en-US" sz="2300" dirty="0">
                <a:latin typeface="Book Antiqua" pitchFamily="18" charset="0"/>
              </a:rPr>
              <a:t>because he would drop in and out of school,</a:t>
            </a:r>
          </a:p>
          <a:p>
            <a:pPr>
              <a:lnSpc>
                <a:spcPct val="80000"/>
              </a:lnSpc>
              <a:buFontTx/>
              <a:buNone/>
            </a:pPr>
            <a:r>
              <a:rPr lang="en-US" sz="2300" dirty="0">
                <a:latin typeface="Book Antiqua" pitchFamily="18" charset="0"/>
              </a:rPr>
              <a:t>sometimes to work </a:t>
            </a:r>
            <a:r>
              <a:rPr lang="en-US" sz="2300">
                <a:latin typeface="Book Antiqua" pitchFamily="18" charset="0"/>
              </a:rPr>
              <a:t>with </a:t>
            </a:r>
            <a:r>
              <a:rPr lang="en-US" sz="2300" smtClean="0">
                <a:latin typeface="Book Antiqua" pitchFamily="18" charset="0"/>
              </a:rPr>
              <a:t>migrants </a:t>
            </a:r>
            <a:r>
              <a:rPr lang="en-US" sz="2300" dirty="0">
                <a:latin typeface="Book Antiqua" pitchFamily="18" charset="0"/>
              </a:rPr>
              <a:t>and </a:t>
            </a:r>
            <a:r>
              <a:rPr lang="en-US" sz="2300" dirty="0" err="1">
                <a:latin typeface="Book Antiqua" pitchFamily="18" charset="0"/>
              </a:rPr>
              <a:t>bindlestiffs</a:t>
            </a:r>
            <a:r>
              <a:rPr lang="en-US" sz="2300" dirty="0">
                <a:latin typeface="Book Antiqua" pitchFamily="18" charset="0"/>
              </a:rPr>
              <a:t> on </a:t>
            </a:r>
          </a:p>
          <a:p>
            <a:pPr>
              <a:lnSpc>
                <a:spcPct val="80000"/>
              </a:lnSpc>
              <a:buFontTx/>
              <a:buNone/>
            </a:pPr>
            <a:r>
              <a:rPr lang="en-US" sz="2300" dirty="0">
                <a:latin typeface="Book Antiqua" pitchFamily="18" charset="0"/>
              </a:rPr>
              <a:t>California ranches</a:t>
            </a:r>
          </a:p>
        </p:txBody>
      </p:sp>
      <p:pic>
        <p:nvPicPr>
          <p:cNvPr id="4105" name="Picture 9" descr="Diploma_-_HS_19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828800"/>
            <a:ext cx="1912938"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533400" y="457200"/>
            <a:ext cx="8229600" cy="5867400"/>
          </a:xfrm>
        </p:spPr>
        <p:txBody>
          <a:bodyPr/>
          <a:lstStyle/>
          <a:p>
            <a:pPr>
              <a:lnSpc>
                <a:spcPct val="90000"/>
              </a:lnSpc>
            </a:pPr>
            <a:r>
              <a:rPr lang="en-US" sz="2400">
                <a:latin typeface="Book Antiqua" pitchFamily="18" charset="0"/>
              </a:rPr>
              <a:t>During the late 1920s and 1930s he concentrated on writing and wrote several novels set in California.</a:t>
            </a:r>
          </a:p>
          <a:p>
            <a:pPr>
              <a:lnSpc>
                <a:spcPct val="90000"/>
              </a:lnSpc>
            </a:pPr>
            <a:endParaRPr lang="en-US" sz="2400">
              <a:latin typeface="Book Antiqua" pitchFamily="18" charset="0"/>
            </a:endParaRPr>
          </a:p>
          <a:p>
            <a:pPr>
              <a:lnSpc>
                <a:spcPct val="90000"/>
              </a:lnSpc>
            </a:pPr>
            <a:endParaRPr lang="en-US" sz="2400"/>
          </a:p>
          <a:p>
            <a:pPr>
              <a:lnSpc>
                <a:spcPct val="90000"/>
              </a:lnSpc>
            </a:pPr>
            <a:endParaRPr lang="en-US" sz="2400"/>
          </a:p>
          <a:p>
            <a:pPr>
              <a:lnSpc>
                <a:spcPct val="90000"/>
              </a:lnSpc>
            </a:pPr>
            <a:endParaRPr lang="en-US" sz="2400"/>
          </a:p>
          <a:p>
            <a:pPr>
              <a:lnSpc>
                <a:spcPct val="90000"/>
              </a:lnSpc>
            </a:pPr>
            <a:endParaRPr lang="en-US" sz="2400"/>
          </a:p>
          <a:p>
            <a:pPr>
              <a:lnSpc>
                <a:spcPct val="90000"/>
              </a:lnSpc>
            </a:pPr>
            <a:endParaRPr lang="en-US" sz="2400"/>
          </a:p>
          <a:p>
            <a:pPr>
              <a:lnSpc>
                <a:spcPct val="90000"/>
              </a:lnSpc>
            </a:pPr>
            <a:endParaRPr lang="en-US" sz="2400"/>
          </a:p>
          <a:p>
            <a:pPr>
              <a:lnSpc>
                <a:spcPct val="90000"/>
              </a:lnSpc>
            </a:pPr>
            <a:endParaRPr lang="en-US" sz="2400"/>
          </a:p>
          <a:p>
            <a:pPr>
              <a:lnSpc>
                <a:spcPct val="90000"/>
              </a:lnSpc>
            </a:pPr>
            <a:endParaRPr lang="en-US" sz="2400"/>
          </a:p>
          <a:p>
            <a:pPr>
              <a:lnSpc>
                <a:spcPct val="90000"/>
              </a:lnSpc>
            </a:pPr>
            <a:r>
              <a:rPr lang="en-US" sz="2400">
                <a:latin typeface="Book Antiqua" pitchFamily="18" charset="0"/>
              </a:rPr>
              <a:t>Steinbeck gained </a:t>
            </a:r>
          </a:p>
          <a:p>
            <a:pPr>
              <a:lnSpc>
                <a:spcPct val="90000"/>
              </a:lnSpc>
              <a:buFontTx/>
              <a:buNone/>
            </a:pPr>
            <a:r>
              <a:rPr lang="en-US" sz="2400">
                <a:latin typeface="Book Antiqua" pitchFamily="18" charset="0"/>
              </a:rPr>
              <a:t>great success by</a:t>
            </a:r>
          </a:p>
          <a:p>
            <a:pPr>
              <a:lnSpc>
                <a:spcPct val="90000"/>
              </a:lnSpc>
              <a:buFontTx/>
              <a:buNone/>
            </a:pPr>
            <a:r>
              <a:rPr lang="en-US" sz="2400">
                <a:latin typeface="Book Antiqua" pitchFamily="18" charset="0"/>
              </a:rPr>
              <a:t>readers and critics.</a:t>
            </a:r>
          </a:p>
          <a:p>
            <a:pPr>
              <a:lnSpc>
                <a:spcPct val="90000"/>
              </a:lnSpc>
            </a:pPr>
            <a:endParaRPr lang="en-US" sz="2400">
              <a:latin typeface="Book Antiqua" pitchFamily="18" charset="0"/>
            </a:endParaRPr>
          </a:p>
        </p:txBody>
      </p:sp>
      <p:pic>
        <p:nvPicPr>
          <p:cNvPr id="5126" name="Picture 6" descr="136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2133600"/>
            <a:ext cx="1157288"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194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1371600"/>
            <a:ext cx="109855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tortilla%2520flatt%2520SMALL">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1905000"/>
            <a:ext cx="120015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22531">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0" y="1219200"/>
            <a:ext cx="117157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cup"/>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 y="1447800"/>
            <a:ext cx="11684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steinbeck1">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2000" y="1905000"/>
            <a:ext cx="1154113" cy="1676400"/>
          </a:xfrm>
          <a:prstGeom prst="rect">
            <a:avLst/>
          </a:prstGeom>
          <a:noFill/>
          <a:extLst>
            <a:ext uri="{909E8E84-426E-40DD-AFC4-6F175D3DCCD1}">
              <a14:hiddenFill xmlns:a14="http://schemas.microsoft.com/office/drawing/2010/main">
                <a:solidFill>
                  <a:srgbClr val="FFFFFF"/>
                </a:solidFill>
              </a14:hiddenFill>
            </a:ext>
          </a:extLst>
        </p:spPr>
      </p:pic>
      <p:pic>
        <p:nvPicPr>
          <p:cNvPr id="5143" name="Picture 23" descr="books_feature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81400" y="4343400"/>
            <a:ext cx="4343400" cy="2152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457200" y="533400"/>
            <a:ext cx="8229600" cy="5562600"/>
          </a:xfrm>
        </p:spPr>
        <p:txBody>
          <a:bodyPr/>
          <a:lstStyle/>
          <a:p>
            <a:pPr>
              <a:lnSpc>
                <a:spcPct val="80000"/>
              </a:lnSpc>
            </a:pPr>
            <a:r>
              <a:rPr lang="en-US" sz="2400">
                <a:latin typeface="Book Antiqua" pitchFamily="18" charset="0"/>
              </a:rPr>
              <a:t>In 1929, he published his first novel, </a:t>
            </a:r>
            <a:r>
              <a:rPr lang="en-US" sz="2400" i="1">
                <a:latin typeface="Book Antiqua" pitchFamily="18" charset="0"/>
              </a:rPr>
              <a:t>Cup of Gold</a:t>
            </a:r>
          </a:p>
          <a:p>
            <a:pPr>
              <a:lnSpc>
                <a:spcPct val="80000"/>
              </a:lnSpc>
            </a:pPr>
            <a:endParaRPr lang="en-US" sz="2400">
              <a:latin typeface="Book Antiqua" pitchFamily="18" charset="0"/>
            </a:endParaRPr>
          </a:p>
          <a:p>
            <a:pPr>
              <a:lnSpc>
                <a:spcPct val="80000"/>
              </a:lnSpc>
            </a:pPr>
            <a:r>
              <a:rPr lang="en-US" sz="2400">
                <a:latin typeface="Book Antiqua" pitchFamily="18" charset="0"/>
              </a:rPr>
              <a:t>In 1930, Steinbeck married Carol Henning, and they</a:t>
            </a:r>
          </a:p>
          <a:p>
            <a:pPr>
              <a:lnSpc>
                <a:spcPct val="80000"/>
              </a:lnSpc>
              <a:buFontTx/>
              <a:buNone/>
            </a:pPr>
            <a:r>
              <a:rPr lang="en-US" sz="2400">
                <a:latin typeface="Book Antiqua" pitchFamily="18" charset="0"/>
              </a:rPr>
              <a:t>moved into his family’s home. His father helped support </a:t>
            </a:r>
          </a:p>
          <a:p>
            <a:pPr>
              <a:lnSpc>
                <a:spcPct val="80000"/>
              </a:lnSpc>
              <a:buFontTx/>
              <a:buNone/>
            </a:pPr>
            <a:r>
              <a:rPr lang="en-US" sz="2400">
                <a:latin typeface="Book Antiqua" pitchFamily="18" charset="0"/>
              </a:rPr>
              <a:t>the struggling couple, but unfortunately, they divorced in </a:t>
            </a:r>
          </a:p>
          <a:p>
            <a:pPr>
              <a:lnSpc>
                <a:spcPct val="80000"/>
              </a:lnSpc>
              <a:buFontTx/>
              <a:buNone/>
            </a:pPr>
            <a:r>
              <a:rPr lang="en-US" sz="2400">
                <a:latin typeface="Book Antiqua" pitchFamily="18" charset="0"/>
              </a:rPr>
              <a:t>1942.</a:t>
            </a:r>
          </a:p>
          <a:p>
            <a:pPr>
              <a:lnSpc>
                <a:spcPct val="80000"/>
              </a:lnSpc>
              <a:buFontTx/>
              <a:buNone/>
            </a:pPr>
            <a:endParaRPr lang="en-US" sz="2400">
              <a:latin typeface="Book Antiqua" pitchFamily="18" charset="0"/>
            </a:endParaRPr>
          </a:p>
          <a:p>
            <a:pPr>
              <a:lnSpc>
                <a:spcPct val="80000"/>
              </a:lnSpc>
            </a:pPr>
            <a:r>
              <a:rPr lang="en-US" sz="2400">
                <a:latin typeface="Book Antiqua" pitchFamily="18" charset="0"/>
              </a:rPr>
              <a:t>In 1935, he won his first literary prize,</a:t>
            </a:r>
          </a:p>
          <a:p>
            <a:pPr>
              <a:lnSpc>
                <a:spcPct val="80000"/>
              </a:lnSpc>
              <a:buFontTx/>
              <a:buNone/>
            </a:pPr>
            <a:r>
              <a:rPr lang="en-US" sz="2400">
                <a:latin typeface="Book Antiqua" pitchFamily="18" charset="0"/>
              </a:rPr>
              <a:t>Commonwealth Club of California </a:t>
            </a:r>
          </a:p>
          <a:p>
            <a:pPr>
              <a:lnSpc>
                <a:spcPct val="80000"/>
              </a:lnSpc>
              <a:buFontTx/>
              <a:buNone/>
            </a:pPr>
            <a:r>
              <a:rPr lang="en-US" sz="2400">
                <a:latin typeface="Book Antiqua" pitchFamily="18" charset="0"/>
              </a:rPr>
              <a:t>Gold Medal for Best Novel by a </a:t>
            </a:r>
          </a:p>
          <a:p>
            <a:pPr>
              <a:lnSpc>
                <a:spcPct val="80000"/>
              </a:lnSpc>
              <a:buFontTx/>
              <a:buNone/>
            </a:pPr>
            <a:r>
              <a:rPr lang="en-US" sz="2400">
                <a:latin typeface="Book Antiqua" pitchFamily="18" charset="0"/>
              </a:rPr>
              <a:t>Californian for his novel, </a:t>
            </a:r>
            <a:r>
              <a:rPr lang="en-US" sz="2400" i="1">
                <a:latin typeface="Book Antiqua" pitchFamily="18" charset="0"/>
              </a:rPr>
              <a:t>Tortilla Flat.</a:t>
            </a:r>
            <a:endParaRPr lang="en-US" sz="2400">
              <a:latin typeface="Book Antiqua" pitchFamily="18" charset="0"/>
            </a:endParaRPr>
          </a:p>
          <a:p>
            <a:pPr>
              <a:lnSpc>
                <a:spcPct val="80000"/>
              </a:lnSpc>
              <a:buFontTx/>
              <a:buNone/>
            </a:pPr>
            <a:endParaRPr lang="en-US" sz="2400">
              <a:latin typeface="Book Antiqua" pitchFamily="18" charset="0"/>
            </a:endParaRPr>
          </a:p>
          <a:p>
            <a:pPr>
              <a:lnSpc>
                <a:spcPct val="80000"/>
              </a:lnSpc>
            </a:pPr>
            <a:r>
              <a:rPr lang="en-US" sz="2400">
                <a:latin typeface="Book Antiqua" pitchFamily="18" charset="0"/>
              </a:rPr>
              <a:t>In 1936, </a:t>
            </a:r>
            <a:r>
              <a:rPr lang="en-US" sz="2400" i="1">
                <a:latin typeface="Book Antiqua" pitchFamily="18" charset="0"/>
              </a:rPr>
              <a:t>Of Mice and Men </a:t>
            </a:r>
            <a:r>
              <a:rPr lang="en-US" sz="2400">
                <a:latin typeface="Book Antiqua" pitchFamily="18" charset="0"/>
              </a:rPr>
              <a:t>was published, </a:t>
            </a:r>
          </a:p>
          <a:p>
            <a:pPr>
              <a:lnSpc>
                <a:spcPct val="80000"/>
              </a:lnSpc>
              <a:buFontTx/>
              <a:buNone/>
            </a:pPr>
            <a:r>
              <a:rPr lang="en-US" sz="2400">
                <a:latin typeface="Book Antiqua" pitchFamily="18" charset="0"/>
              </a:rPr>
              <a:t>and was so widely accepted that Steinbeck </a:t>
            </a:r>
          </a:p>
          <a:p>
            <a:pPr>
              <a:lnSpc>
                <a:spcPct val="80000"/>
              </a:lnSpc>
              <a:buFontTx/>
              <a:buNone/>
            </a:pPr>
            <a:r>
              <a:rPr lang="en-US" sz="2400">
                <a:latin typeface="Book Antiqua" pitchFamily="18" charset="0"/>
              </a:rPr>
              <a:t>began a book tour that led him to Europe.</a:t>
            </a:r>
          </a:p>
          <a:p>
            <a:pPr>
              <a:lnSpc>
                <a:spcPct val="80000"/>
              </a:lnSpc>
              <a:buFontTx/>
              <a:buNone/>
            </a:pPr>
            <a:endParaRPr lang="en-US" sz="2400">
              <a:latin typeface="Book Antiqua" pitchFamily="18" charset="0"/>
            </a:endParaRPr>
          </a:p>
        </p:txBody>
      </p:sp>
      <p:pic>
        <p:nvPicPr>
          <p:cNvPr id="6150" name="Picture 6" descr="tortilla%2520flatt%2520SMAL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819400"/>
            <a:ext cx="120015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1661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9400" y="4724400"/>
            <a:ext cx="1306513" cy="1985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304800" y="685800"/>
            <a:ext cx="8229600" cy="5791200"/>
          </a:xfrm>
        </p:spPr>
        <p:txBody>
          <a:bodyPr/>
          <a:lstStyle/>
          <a:p>
            <a:pPr>
              <a:lnSpc>
                <a:spcPct val="90000"/>
              </a:lnSpc>
            </a:pPr>
            <a:r>
              <a:rPr lang="en-US" sz="2400">
                <a:latin typeface="Book Antiqua" pitchFamily="18" charset="0"/>
              </a:rPr>
              <a:t>In 1939, </a:t>
            </a:r>
            <a:r>
              <a:rPr lang="en-US" sz="2400" i="1">
                <a:latin typeface="Book Antiqua" pitchFamily="18" charset="0"/>
              </a:rPr>
              <a:t>The Grapes of Wrath</a:t>
            </a:r>
            <a:r>
              <a:rPr lang="en-US" sz="2400">
                <a:latin typeface="Book Antiqua" pitchFamily="18" charset="0"/>
              </a:rPr>
              <a:t> </a:t>
            </a:r>
          </a:p>
          <a:p>
            <a:pPr>
              <a:lnSpc>
                <a:spcPct val="90000"/>
              </a:lnSpc>
              <a:buFontTx/>
              <a:buNone/>
            </a:pPr>
            <a:r>
              <a:rPr lang="en-US" sz="2400">
                <a:latin typeface="Book Antiqua" pitchFamily="18" charset="0"/>
              </a:rPr>
              <a:t>was published and became an </a:t>
            </a:r>
          </a:p>
          <a:p>
            <a:pPr>
              <a:lnSpc>
                <a:spcPct val="90000"/>
              </a:lnSpc>
              <a:buFontTx/>
              <a:buNone/>
            </a:pPr>
            <a:r>
              <a:rPr lang="en-US" sz="2400">
                <a:latin typeface="Book Antiqua" pitchFamily="18" charset="0"/>
              </a:rPr>
              <a:t>instant best-seller; in 1940 it was </a:t>
            </a:r>
          </a:p>
          <a:p>
            <a:pPr>
              <a:lnSpc>
                <a:spcPct val="90000"/>
              </a:lnSpc>
              <a:buFontTx/>
              <a:buNone/>
            </a:pPr>
            <a:r>
              <a:rPr lang="en-US" sz="2400">
                <a:latin typeface="Book Antiqua" pitchFamily="18" charset="0"/>
              </a:rPr>
              <a:t>awarded the Pulitzer Prize, one </a:t>
            </a:r>
          </a:p>
          <a:p>
            <a:pPr>
              <a:lnSpc>
                <a:spcPct val="90000"/>
              </a:lnSpc>
              <a:buFontTx/>
              <a:buNone/>
            </a:pPr>
            <a:r>
              <a:rPr lang="en-US" sz="2400">
                <a:latin typeface="Book Antiqua" pitchFamily="18" charset="0"/>
              </a:rPr>
              <a:t>of the most prestigious literary awards in the world.</a:t>
            </a:r>
          </a:p>
          <a:p>
            <a:pPr>
              <a:lnSpc>
                <a:spcPct val="90000"/>
              </a:lnSpc>
            </a:pPr>
            <a:endParaRPr lang="en-US" sz="2400">
              <a:latin typeface="Book Antiqua" pitchFamily="18" charset="0"/>
            </a:endParaRPr>
          </a:p>
          <a:p>
            <a:pPr>
              <a:lnSpc>
                <a:spcPct val="90000"/>
              </a:lnSpc>
            </a:pPr>
            <a:r>
              <a:rPr lang="en-US" sz="2400">
                <a:latin typeface="Book Antiqua" pitchFamily="18" charset="0"/>
              </a:rPr>
              <a:t>This novel, just like </a:t>
            </a:r>
            <a:r>
              <a:rPr lang="en-US" sz="2400" i="1">
                <a:latin typeface="Book Antiqua" pitchFamily="18" charset="0"/>
              </a:rPr>
              <a:t>Of Mice and Men</a:t>
            </a:r>
            <a:r>
              <a:rPr lang="en-US" sz="2400">
                <a:latin typeface="Book Antiqua" pitchFamily="18" charset="0"/>
              </a:rPr>
              <a:t>, </a:t>
            </a:r>
          </a:p>
          <a:p>
            <a:pPr>
              <a:lnSpc>
                <a:spcPct val="90000"/>
              </a:lnSpc>
              <a:buFontTx/>
              <a:buNone/>
            </a:pPr>
            <a:r>
              <a:rPr lang="en-US" sz="2400">
                <a:latin typeface="Book Antiqua" pitchFamily="18" charset="0"/>
              </a:rPr>
              <a:t>stemmed from his experience working </a:t>
            </a:r>
          </a:p>
          <a:p>
            <a:pPr>
              <a:lnSpc>
                <a:spcPct val="90000"/>
              </a:lnSpc>
              <a:buFontTx/>
              <a:buNone/>
            </a:pPr>
            <a:r>
              <a:rPr lang="en-US" sz="2400">
                <a:latin typeface="Book Antiqua" pitchFamily="18" charset="0"/>
              </a:rPr>
              <a:t>among migrant workers.  </a:t>
            </a:r>
          </a:p>
          <a:p>
            <a:pPr>
              <a:lnSpc>
                <a:spcPct val="90000"/>
              </a:lnSpc>
            </a:pPr>
            <a:endParaRPr lang="en-US" sz="2400">
              <a:latin typeface="Book Antiqua" pitchFamily="18" charset="0"/>
            </a:endParaRPr>
          </a:p>
          <a:p>
            <a:pPr>
              <a:lnSpc>
                <a:spcPct val="90000"/>
              </a:lnSpc>
            </a:pPr>
            <a:r>
              <a:rPr lang="en-US" sz="2400">
                <a:latin typeface="Book Antiqua" pitchFamily="18" charset="0"/>
              </a:rPr>
              <a:t>Steinbeck’s experiences in the fields researching migrant </a:t>
            </a:r>
          </a:p>
          <a:p>
            <a:pPr>
              <a:lnSpc>
                <a:spcPct val="90000"/>
              </a:lnSpc>
              <a:buFontTx/>
              <a:buNone/>
            </a:pPr>
            <a:r>
              <a:rPr lang="en-US" sz="2400">
                <a:latin typeface="Book Antiqua" pitchFamily="18" charset="0"/>
              </a:rPr>
              <a:t>workers led him to have more compassion for these</a:t>
            </a:r>
          </a:p>
          <a:p>
            <a:pPr>
              <a:lnSpc>
                <a:spcPct val="90000"/>
              </a:lnSpc>
              <a:buFontTx/>
              <a:buNone/>
            </a:pPr>
            <a:r>
              <a:rPr lang="en-US" sz="2400">
                <a:latin typeface="Book Antiqua" pitchFamily="18" charset="0"/>
              </a:rPr>
              <a:t>workers, and stirred up his concern for social justice</a:t>
            </a:r>
            <a:r>
              <a:rPr lang="en-US" sz="2400"/>
              <a:t>.</a:t>
            </a:r>
          </a:p>
          <a:p>
            <a:pPr>
              <a:lnSpc>
                <a:spcPct val="90000"/>
              </a:lnSpc>
              <a:buFontTx/>
              <a:buNone/>
            </a:pPr>
            <a:endParaRPr lang="en-US" sz="2400"/>
          </a:p>
          <a:p>
            <a:pPr>
              <a:lnSpc>
                <a:spcPct val="90000"/>
              </a:lnSpc>
            </a:pPr>
            <a:endParaRPr lang="en-US" sz="2400"/>
          </a:p>
        </p:txBody>
      </p:sp>
      <p:pic>
        <p:nvPicPr>
          <p:cNvPr id="12299" name="Picture 11" descr="wrath">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04800"/>
            <a:ext cx="119062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2301" name="Picture 13" descr="0001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3048000"/>
            <a:ext cx="1771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2302" name="Picture 14" descr="grapeswrath_sma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381000"/>
            <a:ext cx="1190625"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sz="half" idx="1"/>
          </p:nvPr>
        </p:nvSpPr>
        <p:spPr>
          <a:xfrm>
            <a:off x="304800" y="533400"/>
            <a:ext cx="8229600" cy="4830763"/>
          </a:xfrm>
        </p:spPr>
        <p:txBody>
          <a:bodyPr/>
          <a:lstStyle/>
          <a:p>
            <a:pPr>
              <a:lnSpc>
                <a:spcPct val="90000"/>
              </a:lnSpc>
            </a:pPr>
            <a:r>
              <a:rPr lang="en-US" sz="2800">
                <a:latin typeface="Book Antiqua" pitchFamily="18" charset="0"/>
              </a:rPr>
              <a:t>In 1943 he married Gwendolyn </a:t>
            </a:r>
          </a:p>
          <a:p>
            <a:pPr>
              <a:lnSpc>
                <a:spcPct val="90000"/>
              </a:lnSpc>
              <a:buFontTx/>
              <a:buNone/>
            </a:pPr>
            <a:r>
              <a:rPr lang="en-US" sz="2800">
                <a:latin typeface="Book Antiqua" pitchFamily="18" charset="0"/>
              </a:rPr>
              <a:t>Conger who would father him two </a:t>
            </a:r>
          </a:p>
          <a:p>
            <a:pPr>
              <a:lnSpc>
                <a:spcPct val="90000"/>
              </a:lnSpc>
              <a:buFontTx/>
              <a:buNone/>
            </a:pPr>
            <a:r>
              <a:rPr lang="en-US" sz="2800">
                <a:latin typeface="Book Antiqua" pitchFamily="18" charset="0"/>
              </a:rPr>
              <a:t>sons before their divorce in 1948.</a:t>
            </a:r>
          </a:p>
          <a:p>
            <a:pPr>
              <a:lnSpc>
                <a:spcPct val="90000"/>
              </a:lnSpc>
              <a:buFontTx/>
              <a:buNone/>
            </a:pPr>
            <a:endParaRPr lang="en-US" sz="2800">
              <a:latin typeface="Book Antiqua" pitchFamily="18" charset="0"/>
            </a:endParaRPr>
          </a:p>
          <a:p>
            <a:pPr>
              <a:lnSpc>
                <a:spcPct val="90000"/>
              </a:lnSpc>
              <a:buFontTx/>
              <a:buNone/>
            </a:pPr>
            <a:endParaRPr lang="en-US" sz="2800">
              <a:latin typeface="Book Antiqua" pitchFamily="18" charset="0"/>
            </a:endParaRPr>
          </a:p>
          <a:p>
            <a:pPr>
              <a:lnSpc>
                <a:spcPct val="90000"/>
              </a:lnSpc>
            </a:pPr>
            <a:r>
              <a:rPr lang="en-US" sz="2800">
                <a:latin typeface="Book Antiqua" pitchFamily="18" charset="0"/>
              </a:rPr>
              <a:t>In 1943 Steinbeck </a:t>
            </a:r>
          </a:p>
          <a:p>
            <a:pPr>
              <a:lnSpc>
                <a:spcPct val="90000"/>
              </a:lnSpc>
              <a:buFontTx/>
              <a:buNone/>
            </a:pPr>
            <a:r>
              <a:rPr lang="en-US" sz="2800">
                <a:latin typeface="Book Antiqua" pitchFamily="18" charset="0"/>
              </a:rPr>
              <a:t>worked as a war corre-</a:t>
            </a:r>
          </a:p>
          <a:p>
            <a:pPr>
              <a:lnSpc>
                <a:spcPct val="90000"/>
              </a:lnSpc>
              <a:buFontTx/>
              <a:buNone/>
            </a:pPr>
            <a:r>
              <a:rPr lang="en-US" sz="2800">
                <a:latin typeface="Book Antiqua" pitchFamily="18" charset="0"/>
              </a:rPr>
              <a:t>spondent for the New </a:t>
            </a:r>
          </a:p>
          <a:p>
            <a:pPr>
              <a:lnSpc>
                <a:spcPct val="90000"/>
              </a:lnSpc>
              <a:buFontTx/>
              <a:buNone/>
            </a:pPr>
            <a:r>
              <a:rPr lang="en-US" sz="2800">
                <a:latin typeface="Book Antiqua" pitchFamily="18" charset="0"/>
              </a:rPr>
              <a:t>York newspaper,</a:t>
            </a:r>
            <a:r>
              <a:rPr lang="en-US" sz="2800" i="1">
                <a:latin typeface="Book Antiqua" pitchFamily="18" charset="0"/>
              </a:rPr>
              <a:t> Herald </a:t>
            </a:r>
          </a:p>
          <a:p>
            <a:pPr>
              <a:lnSpc>
                <a:spcPct val="90000"/>
              </a:lnSpc>
              <a:buFontTx/>
              <a:buNone/>
            </a:pPr>
            <a:r>
              <a:rPr lang="en-US" sz="2800" i="1">
                <a:latin typeface="Book Antiqua" pitchFamily="18" charset="0"/>
              </a:rPr>
              <a:t>Tribune.</a:t>
            </a:r>
          </a:p>
          <a:p>
            <a:pPr>
              <a:lnSpc>
                <a:spcPct val="90000"/>
              </a:lnSpc>
            </a:pPr>
            <a:endParaRPr lang="en-US" sz="2800" i="1"/>
          </a:p>
        </p:txBody>
      </p:sp>
      <p:pic>
        <p:nvPicPr>
          <p:cNvPr id="13320" name="Picture 8" descr="ww2-amphibious-assa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876800"/>
            <a:ext cx="2152650" cy="1604963"/>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obi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743200"/>
            <a:ext cx="2209800" cy="1827213"/>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descr="ww2-at-hom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4876800"/>
            <a:ext cx="1144588"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3326" name="Picture 14" descr="ww2-p">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 y="5257800"/>
            <a:ext cx="1066800" cy="1011238"/>
          </a:xfrm>
          <a:prstGeom prst="rect">
            <a:avLst/>
          </a:prstGeom>
          <a:noFill/>
          <a:extLst>
            <a:ext uri="{909E8E84-426E-40DD-AFC4-6F175D3DCCD1}">
              <a14:hiddenFill xmlns:a14="http://schemas.microsoft.com/office/drawing/2010/main">
                <a:solidFill>
                  <a:srgbClr val="FFFFFF"/>
                </a:solidFill>
              </a14:hiddenFill>
            </a:ext>
          </a:extLst>
        </p:spPr>
      </p:pic>
      <p:pic>
        <p:nvPicPr>
          <p:cNvPr id="13328" name="Picture 16" descr="ww2">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48400" y="4953000"/>
            <a:ext cx="1038225"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3336" name="Picture 24" descr="Pomona-chapel">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6000" y="6096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3338" name="Picture 26" descr="father1">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43800" y="914400"/>
            <a:ext cx="1155700" cy="144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sz="half" idx="2"/>
          </p:nvPr>
        </p:nvSpPr>
        <p:spPr>
          <a:xfrm>
            <a:off x="3276600" y="533400"/>
            <a:ext cx="5410200" cy="5592763"/>
          </a:xfrm>
        </p:spPr>
        <p:txBody>
          <a:bodyPr/>
          <a:lstStyle/>
          <a:p>
            <a:pPr>
              <a:lnSpc>
                <a:spcPct val="90000"/>
              </a:lnSpc>
            </a:pPr>
            <a:r>
              <a:rPr lang="en-US" sz="2400">
                <a:latin typeface="Book Antiqua" pitchFamily="18" charset="0"/>
              </a:rPr>
              <a:t>While living in Monterey, California Steinbeck said that he felt unwelcome as no one would rent him an office for writing, and he was harassed when trying to get fuel and wood from a local wartime rations board.  </a:t>
            </a:r>
          </a:p>
          <a:p>
            <a:pPr>
              <a:lnSpc>
                <a:spcPct val="90000"/>
              </a:lnSpc>
            </a:pPr>
            <a:endParaRPr lang="en-US" sz="2400">
              <a:latin typeface="Book Antiqua" pitchFamily="18" charset="0"/>
            </a:endParaRPr>
          </a:p>
          <a:p>
            <a:pPr>
              <a:lnSpc>
                <a:spcPct val="90000"/>
              </a:lnSpc>
            </a:pPr>
            <a:r>
              <a:rPr lang="en-US" sz="2400">
                <a:latin typeface="Book Antiqua" pitchFamily="18" charset="0"/>
              </a:rPr>
              <a:t>Steinbeck wrote that his old friends did not want him, partly because of his works and partly because he was so successful: </a:t>
            </a:r>
            <a:r>
              <a:rPr lang="en-US" sz="2400" i="1">
                <a:latin typeface="Book Antiqua" pitchFamily="18" charset="0"/>
              </a:rPr>
              <a:t>“This isn't my country anymore. And it won't be until I am dead. It makes me very sad.”</a:t>
            </a:r>
            <a:r>
              <a:rPr lang="en-US" sz="2400">
                <a:latin typeface="Book Antiqua" pitchFamily="18" charset="0"/>
              </a:rPr>
              <a:t> He left Monterey the next year and moved to New York.</a:t>
            </a:r>
          </a:p>
          <a:p>
            <a:pPr>
              <a:lnSpc>
                <a:spcPct val="90000"/>
              </a:lnSpc>
            </a:pPr>
            <a:endParaRPr lang="en-US" sz="2400">
              <a:latin typeface="Book Antiqua" pitchFamily="18" charset="0"/>
            </a:endParaRPr>
          </a:p>
        </p:txBody>
      </p:sp>
      <p:pic>
        <p:nvPicPr>
          <p:cNvPr id="15367" name="Picture 7" descr="Todd recording Frank and Myra Pipkin&#1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33400"/>
            <a:ext cx="23526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5369" name="Picture 9" descr="r80">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2590800"/>
            <a:ext cx="2047875" cy="1701800"/>
          </a:xfrm>
          <a:prstGeom prst="rect">
            <a:avLst/>
          </a:prstGeom>
          <a:noFill/>
          <a:extLst>
            <a:ext uri="{909E8E84-426E-40DD-AFC4-6F175D3DCCD1}">
              <a14:hiddenFill xmlns:a14="http://schemas.microsoft.com/office/drawing/2010/main">
                <a:solidFill>
                  <a:srgbClr val="FFFFFF"/>
                </a:solidFill>
              </a14:hiddenFill>
            </a:ext>
          </a:extLst>
        </p:spPr>
      </p:pic>
      <p:pic>
        <p:nvPicPr>
          <p:cNvPr id="15371" name="Picture 11" descr="migrant">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503738"/>
            <a:ext cx="1828800" cy="14017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619</TotalTime>
  <Words>1166</Words>
  <Application>Microsoft Office PowerPoint</Application>
  <PresentationFormat>On-screen Show (4:3)</PresentationFormat>
  <Paragraphs>172</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Design</vt:lpstr>
      <vt:lpstr>John Steinbeck  One of The Great American  Writers of the 20th Century</vt:lpstr>
      <vt:lpstr>    A Look at the Author</vt:lpstr>
      <vt:lpstr>The Fields of Salinas, California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Introduction </vt:lpstr>
      <vt:lpstr>The setting of Mice and Men</vt:lpstr>
      <vt:lpstr>Historical Background to Migrant Workers</vt:lpstr>
      <vt:lpstr>Migrant workers cont’d</vt:lpstr>
      <vt:lpstr>The American Dream</vt:lpstr>
      <vt:lpstr>American Dream cont’d</vt:lpstr>
      <vt:lpstr>PowerPoint Presentation</vt:lpstr>
      <vt:lpstr>Of Mice and Men – title’s origin</vt:lpstr>
      <vt:lpstr>PowerPoint Presentation</vt:lpstr>
    </vt:vector>
  </TitlesOfParts>
  <Company>YCDSB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John Steinbeck</dc:title>
  <dc:creator>Information Systems</dc:creator>
  <cp:lastModifiedBy>Jenn Flory</cp:lastModifiedBy>
  <cp:revision>17</cp:revision>
  <dcterms:created xsi:type="dcterms:W3CDTF">2005-05-17T14:40:21Z</dcterms:created>
  <dcterms:modified xsi:type="dcterms:W3CDTF">2013-01-22T00:45:23Z</dcterms:modified>
</cp:coreProperties>
</file>